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sldIdLst>
    <p:sldId id="256" r:id="rId2"/>
    <p:sldId id="454" r:id="rId3"/>
    <p:sldId id="445" r:id="rId4"/>
    <p:sldId id="424" r:id="rId5"/>
    <p:sldId id="425" r:id="rId6"/>
    <p:sldId id="451" r:id="rId7"/>
    <p:sldId id="442" r:id="rId8"/>
    <p:sldId id="427" r:id="rId9"/>
    <p:sldId id="441" r:id="rId10"/>
    <p:sldId id="426" r:id="rId11"/>
    <p:sldId id="439" r:id="rId12"/>
    <p:sldId id="443" r:id="rId13"/>
    <p:sldId id="440" r:id="rId14"/>
    <p:sldId id="428" r:id="rId15"/>
    <p:sldId id="431" r:id="rId16"/>
    <p:sldId id="434" r:id="rId17"/>
    <p:sldId id="435" r:id="rId18"/>
    <p:sldId id="436" r:id="rId19"/>
    <p:sldId id="438" r:id="rId20"/>
    <p:sldId id="455" r:id="rId21"/>
    <p:sldId id="456" r:id="rId22"/>
    <p:sldId id="491" r:id="rId23"/>
    <p:sldId id="492" r:id="rId24"/>
    <p:sldId id="494" r:id="rId25"/>
    <p:sldId id="495" r:id="rId26"/>
    <p:sldId id="472" r:id="rId27"/>
    <p:sldId id="490" r:id="rId28"/>
    <p:sldId id="478" r:id="rId29"/>
    <p:sldId id="481" r:id="rId30"/>
    <p:sldId id="482" r:id="rId31"/>
    <p:sldId id="483" r:id="rId32"/>
    <p:sldId id="486" r:id="rId33"/>
    <p:sldId id="487" r:id="rId34"/>
    <p:sldId id="488" r:id="rId35"/>
    <p:sldId id="394" r:id="rId36"/>
  </p:sldIdLst>
  <p:sldSz cx="12192000" cy="6858000"/>
  <p:notesSz cx="6745288" cy="988218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22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C41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269D01E-BC32-4049-B463-5C60D7B0CCD2}" styleName="Tema Uygulanmış Stil 2 - Vurgu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12C8C85-51F0-491E-9774-3900AFEF0FD7}" styleName="Açık Stil 2 - Vurgu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AF606853-7671-496A-8E4F-DF71F8EC918B}" styleName="Koyu Stil 1 - Vurgu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Koyu Stil 2 - Vurgu 3/Vurgu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Koyu Stil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5BE263C-DBD7-4A20-BB59-AAB30ACAA65A}" styleName="Orta Stil 3 - Vurgu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9631B5-78F2-41C9-869B-9F39066F8104}" styleName="Orta Stil 3 - Vurgu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Orta Stil 3 - Vurgu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5" d="100"/>
          <a:sy n="115" d="100"/>
        </p:scale>
        <p:origin x="432" y="138"/>
      </p:cViewPr>
      <p:guideLst>
        <p:guide orient="horz" pos="2160"/>
        <p:guide pos="3840"/>
        <p:guide orient="horz" pos="22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9C6F7165-3F3F-4AEF-90AD-61FBA5020117}" type="datetimeFigureOut">
              <a:rPr lang="tr-TR" smtClean="0"/>
              <a:pPr/>
              <a:t>23.10.2023</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B3BF8EA4-8A69-4270-8123-1D095C65A064}"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9C6F7165-3F3F-4AEF-90AD-61FBA5020117}" type="datetimeFigureOut">
              <a:rPr lang="tr-TR" smtClean="0"/>
              <a:pPr/>
              <a:t>23.10.2023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3BF8EA4-8A69-4270-8123-1D095C65A064}"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914402"/>
            <a:ext cx="27432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609600" y="914402"/>
            <a:ext cx="80264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9C6F7165-3F3F-4AEF-90AD-61FBA5020117}" type="datetimeFigureOut">
              <a:rPr lang="tr-TR" smtClean="0"/>
              <a:pPr/>
              <a:t>23.10.2023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3BF8EA4-8A69-4270-8123-1D095C65A064}"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A158D990-FEFF-4C8A-A89B-20A48B991047}"/>
              </a:ext>
            </a:extLst>
          </p:cNvPr>
          <p:cNvSpPr/>
          <p:nvPr userDrawn="1"/>
        </p:nvSpPr>
        <p:spPr>
          <a:xfrm>
            <a:off x="0" y="1854200"/>
            <a:ext cx="3036888" cy="250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12" name="Rectangle 11">
            <a:extLst>
              <a:ext uri="{FF2B5EF4-FFF2-40B4-BE49-F238E27FC236}">
                <a16:creationId xmlns:a16="http://schemas.microsoft.com/office/drawing/2014/main" id="{CB6156E6-7074-4FC5-8DD3-003E6A0688D9}"/>
              </a:ext>
            </a:extLst>
          </p:cNvPr>
          <p:cNvSpPr/>
          <p:nvPr userDrawn="1"/>
        </p:nvSpPr>
        <p:spPr>
          <a:xfrm>
            <a:off x="3030538" y="1854200"/>
            <a:ext cx="3070225" cy="2508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13" name="Rectangle 12">
            <a:extLst>
              <a:ext uri="{FF2B5EF4-FFF2-40B4-BE49-F238E27FC236}">
                <a16:creationId xmlns:a16="http://schemas.microsoft.com/office/drawing/2014/main" id="{DB8FA203-36A7-48DC-97E1-04AE121ECC0E}"/>
              </a:ext>
            </a:extLst>
          </p:cNvPr>
          <p:cNvSpPr/>
          <p:nvPr userDrawn="1"/>
        </p:nvSpPr>
        <p:spPr>
          <a:xfrm>
            <a:off x="6096000" y="1854200"/>
            <a:ext cx="3065463" cy="2508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14" name="Rectangle 13">
            <a:extLst>
              <a:ext uri="{FF2B5EF4-FFF2-40B4-BE49-F238E27FC236}">
                <a16:creationId xmlns:a16="http://schemas.microsoft.com/office/drawing/2014/main" id="{E0358823-C239-420A-9C16-5104017193F7}"/>
              </a:ext>
            </a:extLst>
          </p:cNvPr>
          <p:cNvSpPr/>
          <p:nvPr userDrawn="1"/>
        </p:nvSpPr>
        <p:spPr>
          <a:xfrm>
            <a:off x="9159875" y="1854200"/>
            <a:ext cx="3036888" cy="2508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grpSp>
        <p:nvGrpSpPr>
          <p:cNvPr id="2" name="Group 14">
            <a:extLst>
              <a:ext uri="{FF2B5EF4-FFF2-40B4-BE49-F238E27FC236}">
                <a16:creationId xmlns:a16="http://schemas.microsoft.com/office/drawing/2014/main" id="{0B372D39-D309-49EC-AB23-5CF17E9B1D55}"/>
              </a:ext>
            </a:extLst>
          </p:cNvPr>
          <p:cNvGrpSpPr>
            <a:grpSpLocks/>
          </p:cNvGrpSpPr>
          <p:nvPr userDrawn="1"/>
        </p:nvGrpSpPr>
        <p:grpSpPr bwMode="auto">
          <a:xfrm>
            <a:off x="5859463" y="6251575"/>
            <a:ext cx="465137" cy="606425"/>
            <a:chOff x="5859463" y="6252052"/>
            <a:chExt cx="465137" cy="605948"/>
          </a:xfrm>
        </p:grpSpPr>
        <p:sp>
          <p:nvSpPr>
            <p:cNvPr id="16" name="Rectangle 15">
              <a:extLst>
                <a:ext uri="{FF2B5EF4-FFF2-40B4-BE49-F238E27FC236}">
                  <a16:creationId xmlns:a16="http://schemas.microsoft.com/office/drawing/2014/main" id="{D02420F5-9526-4DC3-ABDD-B2F09E8EB8D3}"/>
                </a:ext>
              </a:extLst>
            </p:cNvPr>
            <p:cNvSpPr/>
            <p:nvPr userDrawn="1"/>
          </p:nvSpPr>
          <p:spPr>
            <a:xfrm>
              <a:off x="5859463" y="6464610"/>
              <a:ext cx="465137" cy="3933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17" name="Isosceles Triangle 16">
              <a:extLst>
                <a:ext uri="{FF2B5EF4-FFF2-40B4-BE49-F238E27FC236}">
                  <a16:creationId xmlns:a16="http://schemas.microsoft.com/office/drawing/2014/main" id="{B7586E22-E3A6-4B1E-9DE3-830F1C4F42FD}"/>
                </a:ext>
              </a:extLst>
            </p:cNvPr>
            <p:cNvSpPr/>
            <p:nvPr userDrawn="1"/>
          </p:nvSpPr>
          <p:spPr>
            <a:xfrm>
              <a:off x="5859463" y="6252052"/>
              <a:ext cx="465137" cy="212558"/>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grpSp>
      <p:sp>
        <p:nvSpPr>
          <p:cNvPr id="18" name="TextBox 17">
            <a:extLst>
              <a:ext uri="{FF2B5EF4-FFF2-40B4-BE49-F238E27FC236}">
                <a16:creationId xmlns:a16="http://schemas.microsoft.com/office/drawing/2014/main" id="{FA7F47EA-45AE-47FF-ADDE-90CE9193D982}"/>
              </a:ext>
            </a:extLst>
          </p:cNvPr>
          <p:cNvSpPr txBox="1">
            <a:spLocks noChangeArrowheads="1"/>
          </p:cNvSpPr>
          <p:nvPr userDrawn="1"/>
        </p:nvSpPr>
        <p:spPr bwMode="auto">
          <a:xfrm>
            <a:off x="5811838" y="6434138"/>
            <a:ext cx="560387" cy="33813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fld id="{25FAFB46-FDA9-480F-8DF3-7D3D25CE629D}" type="slidenum">
              <a:rPr lang="id-ID" altLang="tr-TR" sz="1600" b="1" smtClean="0">
                <a:solidFill>
                  <a:schemeClr val="bg1"/>
                </a:solidFill>
              </a:rPr>
              <a:pPr algn="ctr" eaLnBrk="1" hangingPunct="1">
                <a:defRPr/>
              </a:pPr>
              <a:t>‹#›</a:t>
            </a:fld>
            <a:endParaRPr lang="id-ID" altLang="tr-TR" sz="2000">
              <a:solidFill>
                <a:schemeClr val="bg1"/>
              </a:solidFill>
            </a:endParaRPr>
          </a:p>
        </p:txBody>
      </p:sp>
      <p:sp>
        <p:nvSpPr>
          <p:cNvPr id="6" name="Title 1"/>
          <p:cNvSpPr>
            <a:spLocks noGrp="1"/>
          </p:cNvSpPr>
          <p:nvPr>
            <p:ph type="ctrTitle"/>
          </p:nvPr>
        </p:nvSpPr>
        <p:spPr>
          <a:xfrm>
            <a:off x="694703" y="615600"/>
            <a:ext cx="10802595" cy="665285"/>
          </a:xfrm>
          <a:prstGeom prst="rect">
            <a:avLst/>
          </a:prstGeom>
        </p:spPr>
        <p:txBody>
          <a:bodyPr wrap="square" anchor="t" anchorCtr="0">
            <a:noAutofit/>
          </a:bodyPr>
          <a:lstStyle>
            <a:lvl1pPr algn="ctr">
              <a:lnSpc>
                <a:spcPct val="90000"/>
              </a:lnSpc>
              <a:defRPr sz="5000" b="0" i="0">
                <a:solidFill>
                  <a:schemeClr val="tx1">
                    <a:lumMod val="65000"/>
                    <a:lumOff val="35000"/>
                  </a:schemeClr>
                </a:solidFill>
                <a:latin typeface="Bebas Neue" pitchFamily="34" charset="0"/>
                <a:ea typeface="Gulim" pitchFamily="34" charset="-127"/>
              </a:defRPr>
            </a:lvl1pPr>
          </a:lstStyle>
          <a:p>
            <a:r>
              <a:rPr lang="tr-TR"/>
              <a:t>Asıl başlık stilini düzenlemek için tıklayın</a:t>
            </a:r>
            <a:endParaRPr lang="en-US" dirty="0"/>
          </a:p>
        </p:txBody>
      </p:sp>
      <p:sp>
        <p:nvSpPr>
          <p:cNvPr id="19" name="Text Placeholder 8"/>
          <p:cNvSpPr>
            <a:spLocks noGrp="1"/>
          </p:cNvSpPr>
          <p:nvPr>
            <p:ph type="body" sz="quarter" idx="32"/>
          </p:nvPr>
        </p:nvSpPr>
        <p:spPr>
          <a:xfrm>
            <a:off x="1703163" y="1295399"/>
            <a:ext cx="8785674" cy="240851"/>
          </a:xfrm>
          <a:prstGeom prst="rect">
            <a:avLst/>
          </a:prstGeom>
          <a:noFill/>
          <a:ln>
            <a:noFill/>
          </a:ln>
        </p:spPr>
        <p:txBody>
          <a:bodyPr anchor="ctr">
            <a:noAutofit/>
          </a:bodyPr>
          <a:lstStyle>
            <a:lvl1pPr marL="0" indent="0" algn="ctr">
              <a:lnSpc>
                <a:spcPct val="90000"/>
              </a:lnSpc>
              <a:spcBef>
                <a:spcPts val="1200"/>
              </a:spcBef>
              <a:buNone/>
              <a:defRPr sz="1600" b="0" baseline="0">
                <a:solidFill>
                  <a:schemeClr val="bg1">
                    <a:lumMod val="65000"/>
                  </a:schemeClr>
                </a:solidFill>
                <a:latin typeface="+mn-lt"/>
              </a:defRPr>
            </a:lvl1pPr>
          </a:lstStyle>
          <a:p>
            <a:pPr lvl="0"/>
            <a:r>
              <a:rPr lang="tr-TR"/>
              <a:t>Asıl metin stillerini düzenle</a:t>
            </a:r>
          </a:p>
        </p:txBody>
      </p:sp>
      <p:sp>
        <p:nvSpPr>
          <p:cNvPr id="7" name="Picture Placeholder 7"/>
          <p:cNvSpPr>
            <a:spLocks noGrp="1"/>
          </p:cNvSpPr>
          <p:nvPr>
            <p:ph type="pic" sz="quarter" idx="10"/>
          </p:nvPr>
        </p:nvSpPr>
        <p:spPr>
          <a:xfrm>
            <a:off x="1" y="2104373"/>
            <a:ext cx="3036093" cy="2918564"/>
          </a:xfrm>
          <a:prstGeom prst="rect">
            <a:avLst/>
          </a:prstGeom>
        </p:spPr>
        <p:txBody>
          <a:bodyPr/>
          <a:lstStyle>
            <a:lvl1pPr>
              <a:defRPr sz="1800"/>
            </a:lvl1pPr>
          </a:lstStyle>
          <a:p>
            <a:pPr lvl="0"/>
            <a:endParaRPr lang="id-ID" noProof="0"/>
          </a:p>
        </p:txBody>
      </p:sp>
      <p:sp>
        <p:nvSpPr>
          <p:cNvPr id="8" name="Picture Placeholder 7"/>
          <p:cNvSpPr>
            <a:spLocks noGrp="1"/>
          </p:cNvSpPr>
          <p:nvPr>
            <p:ph type="pic" sz="quarter" idx="33"/>
          </p:nvPr>
        </p:nvSpPr>
        <p:spPr>
          <a:xfrm>
            <a:off x="3036094" y="2104373"/>
            <a:ext cx="3064669" cy="2918564"/>
          </a:xfrm>
          <a:prstGeom prst="rect">
            <a:avLst/>
          </a:prstGeom>
        </p:spPr>
        <p:txBody>
          <a:bodyPr/>
          <a:lstStyle>
            <a:lvl1pPr>
              <a:defRPr sz="1800"/>
            </a:lvl1pPr>
          </a:lstStyle>
          <a:p>
            <a:pPr lvl="0"/>
            <a:endParaRPr lang="id-ID" noProof="0"/>
          </a:p>
        </p:txBody>
      </p:sp>
      <p:sp>
        <p:nvSpPr>
          <p:cNvPr id="9" name="Picture Placeholder 7"/>
          <p:cNvSpPr>
            <a:spLocks noGrp="1"/>
          </p:cNvSpPr>
          <p:nvPr>
            <p:ph type="pic" sz="quarter" idx="34"/>
          </p:nvPr>
        </p:nvSpPr>
        <p:spPr>
          <a:xfrm>
            <a:off x="6100763" y="2104373"/>
            <a:ext cx="3064670" cy="2918564"/>
          </a:xfrm>
          <a:prstGeom prst="rect">
            <a:avLst/>
          </a:prstGeom>
        </p:spPr>
        <p:txBody>
          <a:bodyPr/>
          <a:lstStyle>
            <a:lvl1pPr>
              <a:defRPr sz="1800"/>
            </a:lvl1pPr>
          </a:lstStyle>
          <a:p>
            <a:pPr lvl="0"/>
            <a:endParaRPr lang="id-ID" noProof="0"/>
          </a:p>
        </p:txBody>
      </p:sp>
      <p:sp>
        <p:nvSpPr>
          <p:cNvPr id="10" name="Picture Placeholder 7"/>
          <p:cNvSpPr>
            <a:spLocks noGrp="1"/>
          </p:cNvSpPr>
          <p:nvPr>
            <p:ph type="pic" sz="quarter" idx="35"/>
          </p:nvPr>
        </p:nvSpPr>
        <p:spPr>
          <a:xfrm>
            <a:off x="9165433" y="2104373"/>
            <a:ext cx="3026568" cy="2918564"/>
          </a:xfrm>
          <a:prstGeom prst="rect">
            <a:avLst/>
          </a:prstGeom>
        </p:spPr>
        <p:txBody>
          <a:bodyPr/>
          <a:lstStyle>
            <a:lvl1pPr>
              <a:defRPr sz="1800"/>
            </a:lvl1pPr>
          </a:lstStyle>
          <a:p>
            <a:pPr lvl="0"/>
            <a:endParaRPr lang="id-ID" noProof="0"/>
          </a:p>
        </p:txBody>
      </p:sp>
    </p:spTree>
    <p:extLst>
      <p:ext uri="{BB962C8B-B14F-4D97-AF65-F5344CB8AC3E}">
        <p14:creationId xmlns:p14="http://schemas.microsoft.com/office/powerpoint/2010/main" val="3145073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9C6F7165-3F3F-4AEF-90AD-61FBA5020117}" type="datetimeFigureOut">
              <a:rPr lang="tr-TR" smtClean="0"/>
              <a:pPr/>
              <a:t>23.10.2023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3BF8EA4-8A69-4270-8123-1D095C65A064}"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9C6F7165-3F3F-4AEF-90AD-61FBA5020117}" type="datetimeFigureOut">
              <a:rPr lang="tr-TR" smtClean="0"/>
              <a:pPr/>
              <a:t>23.10.2023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3BF8EA4-8A69-4270-8123-1D095C65A064}"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704088"/>
            <a:ext cx="109728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9C6F7165-3F3F-4AEF-90AD-61FBA5020117}" type="datetimeFigureOut">
              <a:rPr lang="tr-TR" smtClean="0"/>
              <a:pPr/>
              <a:t>23.10.2023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3BF8EA4-8A69-4270-8123-1D095C65A064}"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609600" y="704088"/>
            <a:ext cx="109728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9C6F7165-3F3F-4AEF-90AD-61FBA5020117}" type="datetimeFigureOut">
              <a:rPr lang="tr-TR" smtClean="0"/>
              <a:pPr/>
              <a:t>23.10.2023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3BF8EA4-8A69-4270-8123-1D095C65A064}"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9C6F7165-3F3F-4AEF-90AD-61FBA5020117}" type="datetimeFigureOut">
              <a:rPr lang="tr-TR" smtClean="0"/>
              <a:pPr/>
              <a:t>23.10.2023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3BF8EA4-8A69-4270-8123-1D095C65A064}"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9C6F7165-3F3F-4AEF-90AD-61FBA5020117}" type="datetimeFigureOut">
              <a:rPr lang="tr-TR" smtClean="0"/>
              <a:pPr/>
              <a:t>23.10.2023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3BF8EA4-8A69-4270-8123-1D095C65A064}"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9C6F7165-3F3F-4AEF-90AD-61FBA5020117}" type="datetimeFigureOut">
              <a:rPr lang="tr-TR" smtClean="0"/>
              <a:pPr/>
              <a:t>23.10.2023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3BF8EA4-8A69-4270-8123-1D095C65A064}"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9C6F7165-3F3F-4AEF-90AD-61FBA5020117}" type="datetimeFigureOut">
              <a:rPr lang="tr-TR" smtClean="0"/>
              <a:pPr/>
              <a:t>23.10.2023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10769600" y="6356351"/>
            <a:ext cx="812800" cy="365125"/>
          </a:xfrm>
        </p:spPr>
        <p:txBody>
          <a:bodyPr/>
          <a:lstStyle/>
          <a:p>
            <a:fld id="{B3BF8EA4-8A69-4270-8123-1D095C65A064}" type="slidenum">
              <a:rPr lang="tr-TR" smtClean="0"/>
              <a:pPr/>
              <a:t>‹#›</a:t>
            </a:fld>
            <a:endParaRPr lang="tr-TR"/>
          </a:p>
        </p:txBody>
      </p:sp>
      <p:sp>
        <p:nvSpPr>
          <p:cNvPr id="3" name="2 Resim Yer Tutucusu"/>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C6F7165-3F3F-4AEF-90AD-61FBA5020117}" type="datetimeFigureOut">
              <a:rPr lang="tr-TR" smtClean="0"/>
              <a:pPr/>
              <a:t>23.10.2023</a:t>
            </a:fld>
            <a:endParaRPr lang="tr-TR"/>
          </a:p>
        </p:txBody>
      </p:sp>
      <p:sp>
        <p:nvSpPr>
          <p:cNvPr id="22" name="21 Altbilgi Yer Tutucusu"/>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3BF8EA4-8A69-4270-8123-1D095C65A064}" type="slidenum">
              <a:rPr lang="tr-TR" smtClean="0"/>
              <a:pPr/>
              <a:t>‹#›</a:t>
            </a:fld>
            <a:endParaRPr lang="tr-TR"/>
          </a:p>
        </p:txBody>
      </p:sp>
      <p:grpSp>
        <p:nvGrpSpPr>
          <p:cNvPr id="2" name="1 Grup"/>
          <p:cNvGrpSpPr/>
          <p:nvPr/>
        </p:nvGrpSpPr>
        <p:grpSpPr>
          <a:xfrm>
            <a:off x="-25356" y="202408"/>
            <a:ext cx="12240731"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6.sv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25.emf"/></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 y="4844008"/>
            <a:ext cx="12191999" cy="584775"/>
          </a:xfrm>
          <a:prstGeom prst="rect">
            <a:avLst/>
          </a:prstGeom>
        </p:spPr>
        <p:txBody>
          <a:bodyPr wrap="square">
            <a:spAutoFit/>
          </a:bodyPr>
          <a:lstStyle/>
          <a:p>
            <a:pPr algn="ctr"/>
            <a:r>
              <a:rPr lang="tr-TR" sz="3200" b="1" dirty="0" smtClean="0">
                <a:solidFill>
                  <a:schemeClr val="bg1"/>
                </a:solidFill>
                <a:effectLst>
                  <a:outerShdw blurRad="38100" dist="38100" dir="2700000" algn="tl">
                    <a:srgbClr val="000000">
                      <a:alpha val="43137"/>
                    </a:srgbClr>
                  </a:outerShdw>
                </a:effectLst>
                <a:latin typeface="+mj-lt"/>
              </a:rPr>
              <a:t>YAPI İŞLERİ VE TEKNİK DAİRE BAŞKANLIĞI</a:t>
            </a:r>
            <a:endParaRPr lang="tr-TR" sz="32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8654601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
            </a:r>
            <a:br>
              <a:rPr lang="tr-TR" dirty="0" smtClean="0"/>
            </a:br>
            <a:r>
              <a:rPr lang="tr-TR" b="1" dirty="0" smtClean="0"/>
              <a:t>3-Fiziki Yapı</a:t>
            </a:r>
            <a:endParaRPr lang="tr-TR" b="1" dirty="0"/>
          </a:p>
        </p:txBody>
      </p:sp>
      <p:graphicFrame>
        <p:nvGraphicFramePr>
          <p:cNvPr id="4" name="İçerik Yer Tutucusu 3"/>
          <p:cNvGraphicFramePr>
            <a:graphicFrameLocks noGrp="1" noChangeAspect="1"/>
          </p:cNvGraphicFramePr>
          <p:nvPr>
            <p:ph idx="1"/>
            <p:extLst>
              <p:ext uri="{D42A27DB-BD31-4B8C-83A1-F6EECF244321}">
                <p14:modId xmlns:p14="http://schemas.microsoft.com/office/powerpoint/2010/main" val="3907709649"/>
              </p:ext>
            </p:extLst>
          </p:nvPr>
        </p:nvGraphicFramePr>
        <p:xfrm>
          <a:off x="652463" y="2255838"/>
          <a:ext cx="10380662" cy="3203575"/>
        </p:xfrm>
        <a:graphic>
          <a:graphicData uri="http://schemas.openxmlformats.org/presentationml/2006/ole">
            <mc:AlternateContent xmlns:mc="http://schemas.openxmlformats.org/markup-compatibility/2006">
              <mc:Choice xmlns:v="urn:schemas-microsoft-com:vml" Requires="v">
                <p:oleObj spid="_x0000_s1128" name="Belge" r:id="rId3" imgW="5858092" imgH="1808752" progId="Word.Document.12">
                  <p:embed/>
                </p:oleObj>
              </mc:Choice>
              <mc:Fallback>
                <p:oleObj name="Belge" r:id="rId3" imgW="5858092" imgH="1808752" progId="Word.Document.12">
                  <p:embed/>
                  <p:pic>
                    <p:nvPicPr>
                      <p:cNvPr id="0" name="Picture 70"/>
                      <p:cNvPicPr>
                        <a:picLocks noGrp="1" noChangeAspect="1" noChangeArrowheads="1"/>
                      </p:cNvPicPr>
                      <p:nvPr/>
                    </p:nvPicPr>
                    <p:blipFill>
                      <a:blip r:embed="rId4"/>
                      <a:srcRect/>
                      <a:stretch>
                        <a:fillRect/>
                      </a:stretch>
                    </p:blipFill>
                    <p:spPr bwMode="auto">
                      <a:xfrm>
                        <a:off x="652463" y="2255838"/>
                        <a:ext cx="10380662" cy="3203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232419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29640" y="1088332"/>
            <a:ext cx="10515600" cy="1325563"/>
          </a:xfrm>
        </p:spPr>
        <p:txBody>
          <a:bodyPr>
            <a:normAutofit/>
          </a:bodyPr>
          <a:lstStyle/>
          <a:p>
            <a:r>
              <a:rPr lang="tr-TR" sz="3600" b="1" dirty="0" smtClean="0"/>
              <a:t>ÜNİVERSİTEMİZE AİT TAŞINMAZLAR</a:t>
            </a:r>
            <a:endParaRPr lang="tr-TR" sz="3600" b="1"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384765761"/>
              </p:ext>
            </p:extLst>
          </p:nvPr>
        </p:nvGraphicFramePr>
        <p:xfrm>
          <a:off x="929638" y="2592593"/>
          <a:ext cx="9397703" cy="1979407"/>
        </p:xfrm>
        <a:graphic>
          <a:graphicData uri="http://schemas.openxmlformats.org/drawingml/2006/table">
            <a:tbl>
              <a:tblPr>
                <a:tableStyleId>{5C22544A-7EE6-4342-B048-85BDC9FD1C3A}</a:tableStyleId>
              </a:tblPr>
              <a:tblGrid>
                <a:gridCol w="746210">
                  <a:extLst>
                    <a:ext uri="{9D8B030D-6E8A-4147-A177-3AD203B41FA5}">
                      <a16:colId xmlns:a16="http://schemas.microsoft.com/office/drawing/2014/main" val="3979255090"/>
                    </a:ext>
                  </a:extLst>
                </a:gridCol>
                <a:gridCol w="1374092">
                  <a:extLst>
                    <a:ext uri="{9D8B030D-6E8A-4147-A177-3AD203B41FA5}">
                      <a16:colId xmlns:a16="http://schemas.microsoft.com/office/drawing/2014/main" val="1044118445"/>
                    </a:ext>
                  </a:extLst>
                </a:gridCol>
                <a:gridCol w="1374092">
                  <a:extLst>
                    <a:ext uri="{9D8B030D-6E8A-4147-A177-3AD203B41FA5}">
                      <a16:colId xmlns:a16="http://schemas.microsoft.com/office/drawing/2014/main" val="3692709453"/>
                    </a:ext>
                  </a:extLst>
                </a:gridCol>
                <a:gridCol w="724796">
                  <a:extLst>
                    <a:ext uri="{9D8B030D-6E8A-4147-A177-3AD203B41FA5}">
                      <a16:colId xmlns:a16="http://schemas.microsoft.com/office/drawing/2014/main" val="3766251762"/>
                    </a:ext>
                  </a:extLst>
                </a:gridCol>
                <a:gridCol w="724796">
                  <a:extLst>
                    <a:ext uri="{9D8B030D-6E8A-4147-A177-3AD203B41FA5}">
                      <a16:colId xmlns:a16="http://schemas.microsoft.com/office/drawing/2014/main" val="3089647477"/>
                    </a:ext>
                  </a:extLst>
                </a:gridCol>
                <a:gridCol w="724796">
                  <a:extLst>
                    <a:ext uri="{9D8B030D-6E8A-4147-A177-3AD203B41FA5}">
                      <a16:colId xmlns:a16="http://schemas.microsoft.com/office/drawing/2014/main" val="1789775614"/>
                    </a:ext>
                  </a:extLst>
                </a:gridCol>
                <a:gridCol w="1056994">
                  <a:extLst>
                    <a:ext uri="{9D8B030D-6E8A-4147-A177-3AD203B41FA5}">
                      <a16:colId xmlns:a16="http://schemas.microsoft.com/office/drawing/2014/main" val="1634500139"/>
                    </a:ext>
                  </a:extLst>
                </a:gridCol>
                <a:gridCol w="2671927">
                  <a:extLst>
                    <a:ext uri="{9D8B030D-6E8A-4147-A177-3AD203B41FA5}">
                      <a16:colId xmlns:a16="http://schemas.microsoft.com/office/drawing/2014/main" val="3344822941"/>
                    </a:ext>
                  </a:extLst>
                </a:gridCol>
              </a:tblGrid>
              <a:tr h="940349">
                <a:tc>
                  <a:txBody>
                    <a:bodyPr/>
                    <a:lstStyle/>
                    <a:p>
                      <a:pPr algn="ctr" fontAlgn="ctr"/>
                      <a:r>
                        <a:rPr lang="tr-TR" sz="1400" b="1" u="none" strike="noStrike" dirty="0">
                          <a:effectLst/>
                        </a:rPr>
                        <a:t> </a:t>
                      </a:r>
                      <a:endParaRPr lang="tr-TR" sz="1400" b="1" i="0" u="none" strike="noStrike" dirty="0">
                        <a:solidFill>
                          <a:srgbClr val="000000"/>
                        </a:solidFill>
                        <a:effectLst/>
                        <a:latin typeface="Times New Roman" panose="02020603050405020304" pitchFamily="18" charset="0"/>
                      </a:endParaRPr>
                    </a:p>
                  </a:txBody>
                  <a:tcPr marL="9525" marR="9525" marT="9525" marB="0" vert="vert270" anchor="ctr"/>
                </a:tc>
                <a:tc>
                  <a:txBody>
                    <a:bodyPr/>
                    <a:lstStyle/>
                    <a:p>
                      <a:pPr algn="ctr" fontAlgn="ctr"/>
                      <a:r>
                        <a:rPr lang="tr-TR" sz="1400" b="1" u="none" strike="noStrike" dirty="0">
                          <a:effectLst/>
                        </a:rPr>
                        <a:t>MÜLKİYET DURUMU</a:t>
                      </a:r>
                      <a:endParaRPr lang="tr-TR" sz="1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tr-TR" sz="1400" b="1" u="none" strike="noStrike">
                          <a:effectLst/>
                        </a:rPr>
                        <a:t>İL/İLÇE</a:t>
                      </a:r>
                      <a:endParaRPr lang="tr-TR" sz="1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tr-TR" sz="1400" b="1" u="none" strike="noStrike">
                          <a:effectLst/>
                        </a:rPr>
                        <a:t>MAH.KÖY</a:t>
                      </a:r>
                      <a:endParaRPr lang="tr-TR" sz="1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tr-TR" sz="1400" b="1" u="none" strike="noStrike">
                          <a:effectLst/>
                        </a:rPr>
                        <a:t>ADA</a:t>
                      </a:r>
                      <a:endParaRPr lang="tr-TR" sz="1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tr-TR" sz="1400" b="1" u="none" strike="noStrike">
                          <a:effectLst/>
                        </a:rPr>
                        <a:t>PARSEL </a:t>
                      </a:r>
                      <a:endParaRPr lang="tr-TR" sz="1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tr-TR" sz="1400" b="1" u="none" strike="noStrike">
                          <a:effectLst/>
                        </a:rPr>
                        <a:t>Yüzölçüm</a:t>
                      </a:r>
                      <a:endParaRPr lang="tr-TR" sz="1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tr-TR" sz="1400" b="1" u="none" strike="noStrike">
                          <a:effectLst/>
                        </a:rPr>
                        <a:t>KAMULAŞTIRMA TARİHİ</a:t>
                      </a:r>
                      <a:endParaRPr lang="tr-TR" sz="1400" b="1"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435140219"/>
                  </a:ext>
                </a:extLst>
              </a:tr>
              <a:tr h="519529">
                <a:tc>
                  <a:txBody>
                    <a:bodyPr/>
                    <a:lstStyle/>
                    <a:p>
                      <a:pPr algn="ctr" fontAlgn="ctr"/>
                      <a:r>
                        <a:rPr lang="tr-TR" sz="1400" b="1" u="none" strike="noStrike">
                          <a:effectLst/>
                        </a:rPr>
                        <a:t>1</a:t>
                      </a:r>
                      <a:endParaRPr lang="tr-TR" sz="1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tr-TR" sz="1400" b="1" u="none" strike="noStrike" dirty="0">
                          <a:effectLst/>
                        </a:rPr>
                        <a:t>ÜNİVERSİTE </a:t>
                      </a:r>
                      <a:endParaRPr lang="tr-TR" sz="1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tr-TR" sz="1400" b="1" u="none" strike="noStrike">
                          <a:effectLst/>
                        </a:rPr>
                        <a:t>SİİRT/MERKEZ</a:t>
                      </a:r>
                      <a:endParaRPr lang="tr-TR" sz="1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tr-TR" sz="1400" b="1" u="none" strike="noStrike">
                          <a:effectLst/>
                        </a:rPr>
                        <a:t>KEZER</a:t>
                      </a:r>
                      <a:endParaRPr lang="tr-TR" sz="1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tr-TR" sz="1400" b="1" u="none" strike="noStrike" dirty="0" smtClean="0">
                          <a:effectLst/>
                        </a:rPr>
                        <a:t>177</a:t>
                      </a:r>
                      <a:endParaRPr lang="tr-TR" sz="1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tr-TR" sz="1400" b="1" u="none" strike="noStrike" dirty="0" smtClean="0">
                          <a:effectLst/>
                        </a:rPr>
                        <a:t>21</a:t>
                      </a:r>
                      <a:endParaRPr lang="tr-TR" sz="1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tr-TR" sz="1400" b="1" u="none" strike="noStrike" dirty="0" smtClean="0">
                          <a:effectLst/>
                        </a:rPr>
                        <a:t>44.212,30</a:t>
                      </a:r>
                      <a:endParaRPr lang="tr-TR" sz="1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tr-TR" sz="1400" b="1" u="none" strike="noStrike">
                          <a:effectLst/>
                        </a:rPr>
                        <a:t>15.11.2009</a:t>
                      </a:r>
                      <a:endParaRPr lang="tr-TR" sz="1400" b="1"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48555425"/>
                  </a:ext>
                </a:extLst>
              </a:tr>
              <a:tr h="519529">
                <a:tc>
                  <a:txBody>
                    <a:bodyPr/>
                    <a:lstStyle/>
                    <a:p>
                      <a:pPr algn="ctr" fontAlgn="ctr"/>
                      <a:r>
                        <a:rPr lang="tr-TR" sz="1400" b="1" u="none" strike="noStrike">
                          <a:effectLst/>
                        </a:rPr>
                        <a:t>2</a:t>
                      </a:r>
                      <a:endParaRPr lang="tr-TR" sz="1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tr-TR" sz="1400" b="1" u="none" strike="noStrike" dirty="0">
                          <a:effectLst/>
                        </a:rPr>
                        <a:t>ÜNİVERSİTE </a:t>
                      </a:r>
                      <a:endParaRPr lang="tr-TR" sz="1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tr-TR" sz="1400" b="1" u="none" strike="noStrike" dirty="0">
                          <a:effectLst/>
                        </a:rPr>
                        <a:t>SİİRT/MERKEZ</a:t>
                      </a:r>
                      <a:endParaRPr lang="tr-TR" sz="1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tr-TR" sz="1400" b="1" u="none" strike="noStrike">
                          <a:effectLst/>
                        </a:rPr>
                        <a:t>KEZER</a:t>
                      </a:r>
                      <a:endParaRPr lang="tr-TR" sz="1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tr-TR" sz="1400" b="1" u="none" strike="noStrike" dirty="0" smtClean="0">
                          <a:effectLst/>
                        </a:rPr>
                        <a:t>177</a:t>
                      </a:r>
                      <a:endParaRPr lang="tr-TR" sz="1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tr-TR" sz="1400" b="1" u="none" strike="noStrike" dirty="0" smtClean="0">
                          <a:effectLst/>
                        </a:rPr>
                        <a:t>56</a:t>
                      </a:r>
                      <a:endParaRPr lang="tr-TR" sz="1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tr-TR" sz="1400" b="1" i="0" u="none" strike="noStrike" dirty="0" smtClean="0">
                          <a:solidFill>
                            <a:schemeClr val="dk1"/>
                          </a:solidFill>
                          <a:effectLst/>
                          <a:latin typeface="+mn-lt"/>
                        </a:rPr>
                        <a:t>716.689,04</a:t>
                      </a:r>
                      <a:endParaRPr lang="tr-TR" sz="1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tr-TR" sz="1400" b="1" u="none" strike="noStrike" dirty="0">
                          <a:effectLst/>
                        </a:rPr>
                        <a:t>15.11.2009</a:t>
                      </a:r>
                      <a:endParaRPr lang="tr-TR" sz="14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455684992"/>
                  </a:ext>
                </a:extLst>
              </a:tr>
            </a:tbl>
          </a:graphicData>
        </a:graphic>
      </p:graphicFrame>
    </p:spTree>
    <p:extLst>
      <p:ext uri="{BB962C8B-B14F-4D97-AF65-F5344CB8AC3E}">
        <p14:creationId xmlns:p14="http://schemas.microsoft.com/office/powerpoint/2010/main" val="1034479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91987" y="624775"/>
            <a:ext cx="10515600" cy="1325563"/>
          </a:xfrm>
        </p:spPr>
        <p:txBody>
          <a:bodyPr>
            <a:normAutofit/>
          </a:bodyPr>
          <a:lstStyle/>
          <a:p>
            <a:r>
              <a:rPr lang="tr-TR" sz="3600" b="1" dirty="0"/>
              <a:t>ÜNİVERSİTEMİZE </a:t>
            </a:r>
            <a:r>
              <a:rPr lang="tr-TR" sz="3600" b="1" dirty="0" smtClean="0"/>
              <a:t>TAHSİS EDİLEN </a:t>
            </a:r>
            <a:r>
              <a:rPr lang="tr-TR" sz="3600" b="1" dirty="0"/>
              <a:t>TAŞINMAZLAR</a:t>
            </a:r>
            <a:endParaRPr lang="tr-TR" sz="3600"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628630228"/>
              </p:ext>
            </p:extLst>
          </p:nvPr>
        </p:nvGraphicFramePr>
        <p:xfrm>
          <a:off x="174568" y="1968645"/>
          <a:ext cx="11179234" cy="4386315"/>
        </p:xfrm>
        <a:graphic>
          <a:graphicData uri="http://schemas.openxmlformats.org/drawingml/2006/table">
            <a:tbl>
              <a:tblPr>
                <a:tableStyleId>{5C22544A-7EE6-4342-B048-85BDC9FD1C3A}</a:tableStyleId>
              </a:tblPr>
              <a:tblGrid>
                <a:gridCol w="374072">
                  <a:extLst>
                    <a:ext uri="{9D8B030D-6E8A-4147-A177-3AD203B41FA5}">
                      <a16:colId xmlns:a16="http://schemas.microsoft.com/office/drawing/2014/main" val="2146055415"/>
                    </a:ext>
                  </a:extLst>
                </a:gridCol>
                <a:gridCol w="1105593">
                  <a:extLst>
                    <a:ext uri="{9D8B030D-6E8A-4147-A177-3AD203B41FA5}">
                      <a16:colId xmlns:a16="http://schemas.microsoft.com/office/drawing/2014/main" val="3175842810"/>
                    </a:ext>
                  </a:extLst>
                </a:gridCol>
                <a:gridCol w="1354777">
                  <a:extLst>
                    <a:ext uri="{9D8B030D-6E8A-4147-A177-3AD203B41FA5}">
                      <a16:colId xmlns:a16="http://schemas.microsoft.com/office/drawing/2014/main" val="78150878"/>
                    </a:ext>
                  </a:extLst>
                </a:gridCol>
                <a:gridCol w="973030">
                  <a:extLst>
                    <a:ext uri="{9D8B030D-6E8A-4147-A177-3AD203B41FA5}">
                      <a16:colId xmlns:a16="http://schemas.microsoft.com/office/drawing/2014/main" val="1254155978"/>
                    </a:ext>
                  </a:extLst>
                </a:gridCol>
                <a:gridCol w="372818">
                  <a:extLst>
                    <a:ext uri="{9D8B030D-6E8A-4147-A177-3AD203B41FA5}">
                      <a16:colId xmlns:a16="http://schemas.microsoft.com/office/drawing/2014/main" val="546990632"/>
                    </a:ext>
                  </a:extLst>
                </a:gridCol>
                <a:gridCol w="436277">
                  <a:extLst>
                    <a:ext uri="{9D8B030D-6E8A-4147-A177-3AD203B41FA5}">
                      <a16:colId xmlns:a16="http://schemas.microsoft.com/office/drawing/2014/main" val="2313959404"/>
                    </a:ext>
                  </a:extLst>
                </a:gridCol>
                <a:gridCol w="740349">
                  <a:extLst>
                    <a:ext uri="{9D8B030D-6E8A-4147-A177-3AD203B41FA5}">
                      <a16:colId xmlns:a16="http://schemas.microsoft.com/office/drawing/2014/main" val="4223523228"/>
                    </a:ext>
                  </a:extLst>
                </a:gridCol>
                <a:gridCol w="1102592">
                  <a:extLst>
                    <a:ext uri="{9D8B030D-6E8A-4147-A177-3AD203B41FA5}">
                      <a16:colId xmlns:a16="http://schemas.microsoft.com/office/drawing/2014/main" val="2783059630"/>
                    </a:ext>
                  </a:extLst>
                </a:gridCol>
                <a:gridCol w="1523005">
                  <a:extLst>
                    <a:ext uri="{9D8B030D-6E8A-4147-A177-3AD203B41FA5}">
                      <a16:colId xmlns:a16="http://schemas.microsoft.com/office/drawing/2014/main" val="2807144951"/>
                    </a:ext>
                  </a:extLst>
                </a:gridCol>
                <a:gridCol w="3196721">
                  <a:extLst>
                    <a:ext uri="{9D8B030D-6E8A-4147-A177-3AD203B41FA5}">
                      <a16:colId xmlns:a16="http://schemas.microsoft.com/office/drawing/2014/main" val="2992446744"/>
                    </a:ext>
                  </a:extLst>
                </a:gridCol>
              </a:tblGrid>
              <a:tr h="402552">
                <a:tc>
                  <a:txBody>
                    <a:bodyPr/>
                    <a:lstStyle/>
                    <a:p>
                      <a:pPr algn="ctr" fontAlgn="ctr"/>
                      <a:r>
                        <a:rPr lang="tr-TR" sz="1200" b="1" u="none" strike="noStrike" dirty="0">
                          <a:effectLst/>
                        </a:rPr>
                        <a:t> </a:t>
                      </a:r>
                      <a:endParaRPr lang="tr-TR" sz="1200" b="1" i="0" u="none" strike="noStrike" dirty="0">
                        <a:solidFill>
                          <a:srgbClr val="000000"/>
                        </a:solidFill>
                        <a:effectLst/>
                        <a:latin typeface="Times New Roman" panose="02020603050405020304" pitchFamily="18" charset="0"/>
                      </a:endParaRPr>
                    </a:p>
                  </a:txBody>
                  <a:tcPr marL="7942" marR="7942" marT="7942" marB="0" vert="vert270" anchor="ctr"/>
                </a:tc>
                <a:tc>
                  <a:txBody>
                    <a:bodyPr/>
                    <a:lstStyle/>
                    <a:p>
                      <a:pPr algn="ctr" fontAlgn="ctr"/>
                      <a:r>
                        <a:rPr lang="tr-TR" sz="1200" b="1" u="none" strike="noStrike" dirty="0">
                          <a:effectLst/>
                          <a:latin typeface="Times New Roman" pitchFamily="18" charset="0"/>
                          <a:cs typeface="Times New Roman" pitchFamily="18" charset="0"/>
                        </a:rPr>
                        <a:t>TAHSİS EDEN KURUM</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dirty="0">
                          <a:effectLst/>
                          <a:latin typeface="Times New Roman" pitchFamily="18" charset="0"/>
                          <a:cs typeface="Times New Roman" pitchFamily="18" charset="0"/>
                        </a:rPr>
                        <a:t>İL/İLÇE</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a:effectLst/>
                          <a:latin typeface="Times New Roman" pitchFamily="18" charset="0"/>
                          <a:cs typeface="Times New Roman" pitchFamily="18" charset="0"/>
                        </a:rPr>
                        <a:t>MAH.KÖY</a:t>
                      </a:r>
                      <a:endParaRPr lang="tr-TR" sz="1200" b="1" i="0" u="none" strike="noStrike">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dirty="0">
                          <a:effectLst/>
                          <a:latin typeface="Times New Roman" pitchFamily="18" charset="0"/>
                          <a:cs typeface="Times New Roman" pitchFamily="18" charset="0"/>
                        </a:rPr>
                        <a:t>ADA</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dirty="0">
                          <a:effectLst/>
                          <a:latin typeface="Times New Roman" pitchFamily="18" charset="0"/>
                          <a:cs typeface="Times New Roman" pitchFamily="18" charset="0"/>
                        </a:rPr>
                        <a:t>PARSEL </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a:effectLst/>
                          <a:latin typeface="Times New Roman" pitchFamily="18" charset="0"/>
                          <a:cs typeface="Times New Roman" pitchFamily="18" charset="0"/>
                        </a:rPr>
                        <a:t>Yüzölçüm</a:t>
                      </a:r>
                      <a:endParaRPr lang="tr-TR" sz="1200" b="1" i="0" u="none" strike="noStrike">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a:effectLst/>
                          <a:latin typeface="Times New Roman" pitchFamily="18" charset="0"/>
                          <a:cs typeface="Times New Roman" pitchFamily="18" charset="0"/>
                        </a:rPr>
                        <a:t>TAHSİS BAŞLANGIÇ </a:t>
                      </a:r>
                      <a:endParaRPr lang="tr-TR" sz="1200" b="1" i="0" u="none" strike="noStrike">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dirty="0">
                          <a:effectLst/>
                          <a:latin typeface="Times New Roman" pitchFamily="18" charset="0"/>
                          <a:cs typeface="Times New Roman" pitchFamily="18" charset="0"/>
                        </a:rPr>
                        <a:t>TAHSİS BİTİŞ</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dirty="0">
                          <a:effectLst/>
                          <a:latin typeface="Times New Roman" pitchFamily="18" charset="0"/>
                          <a:cs typeface="Times New Roman" pitchFamily="18" charset="0"/>
                        </a:rPr>
                        <a:t>NOT</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extLst>
                  <a:ext uri="{0D108BD9-81ED-4DB2-BD59-A6C34878D82A}">
                    <a16:rowId xmlns:a16="http://schemas.microsoft.com/office/drawing/2014/main" val="1597505723"/>
                  </a:ext>
                </a:extLst>
              </a:tr>
              <a:tr h="402552">
                <a:tc>
                  <a:txBody>
                    <a:bodyPr/>
                    <a:lstStyle/>
                    <a:p>
                      <a:pPr algn="ctr" fontAlgn="ctr"/>
                      <a:r>
                        <a:rPr lang="tr-TR" sz="1200" b="1" u="none" strike="noStrike" dirty="0">
                          <a:effectLst/>
                          <a:latin typeface="Times New Roman" pitchFamily="18" charset="0"/>
                          <a:cs typeface="Times New Roman" pitchFamily="18" charset="0"/>
                        </a:rPr>
                        <a:t>1</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tc>
                  <a:txBody>
                    <a:bodyPr/>
                    <a:lstStyle/>
                    <a:p>
                      <a:pPr algn="l" fontAlgn="ctr"/>
                      <a:r>
                        <a:rPr lang="tr-TR" sz="1200" b="1" u="none" strike="noStrike" dirty="0">
                          <a:effectLst/>
                          <a:latin typeface="Times New Roman" pitchFamily="18" charset="0"/>
                          <a:cs typeface="Times New Roman" pitchFamily="18" charset="0"/>
                        </a:rPr>
                        <a:t>MALİYE HAZİNESİ</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dirty="0">
                          <a:effectLst/>
                          <a:latin typeface="Times New Roman" pitchFamily="18" charset="0"/>
                          <a:cs typeface="Times New Roman" pitchFamily="18" charset="0"/>
                        </a:rPr>
                        <a:t>SİİRT/MERKEZ</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i="0" u="none" strike="noStrike" dirty="0" smtClean="0">
                          <a:solidFill>
                            <a:schemeClr val="dk1"/>
                          </a:solidFill>
                          <a:effectLst/>
                          <a:latin typeface="Times New Roman" pitchFamily="18" charset="0"/>
                          <a:cs typeface="Times New Roman" pitchFamily="18" charset="0"/>
                        </a:rPr>
                        <a:t>PINARCA</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dirty="0" smtClean="0">
                          <a:effectLst/>
                          <a:latin typeface="Times New Roman" pitchFamily="18" charset="0"/>
                          <a:cs typeface="Times New Roman" pitchFamily="18" charset="0"/>
                        </a:rPr>
                        <a:t>177</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dirty="0">
                          <a:effectLst/>
                          <a:latin typeface="Times New Roman" pitchFamily="18" charset="0"/>
                          <a:cs typeface="Times New Roman" pitchFamily="18" charset="0"/>
                        </a:rPr>
                        <a:t>240</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dirty="0" smtClean="0">
                          <a:effectLst/>
                          <a:latin typeface="Times New Roman" pitchFamily="18" charset="0"/>
                          <a:cs typeface="Times New Roman" pitchFamily="18" charset="0"/>
                        </a:rPr>
                        <a:t>1.539.281,69</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dirty="0">
                          <a:effectLst/>
                          <a:latin typeface="Times New Roman" pitchFamily="18" charset="0"/>
                          <a:cs typeface="Times New Roman" pitchFamily="18" charset="0"/>
                        </a:rPr>
                        <a:t>13.11.2009</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dirty="0">
                          <a:effectLst/>
                          <a:latin typeface="Times New Roman" pitchFamily="18" charset="0"/>
                          <a:cs typeface="Times New Roman" pitchFamily="18" charset="0"/>
                        </a:rPr>
                        <a:t>KULLANIM SÜRESİ BOYUNCA</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dirty="0">
                          <a:effectLst/>
                          <a:latin typeface="Times New Roman" pitchFamily="18" charset="0"/>
                          <a:cs typeface="Times New Roman" pitchFamily="18" charset="0"/>
                        </a:rPr>
                        <a:t>KEZER YERLEŞKESİ</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extLst>
                  <a:ext uri="{0D108BD9-81ED-4DB2-BD59-A6C34878D82A}">
                    <a16:rowId xmlns:a16="http://schemas.microsoft.com/office/drawing/2014/main" val="733333079"/>
                  </a:ext>
                </a:extLst>
              </a:tr>
              <a:tr h="402552">
                <a:tc>
                  <a:txBody>
                    <a:bodyPr/>
                    <a:lstStyle/>
                    <a:p>
                      <a:pPr algn="ctr" fontAlgn="ctr"/>
                      <a:r>
                        <a:rPr lang="tr-TR" sz="1200" b="1" u="none" strike="noStrike" dirty="0">
                          <a:effectLst/>
                          <a:latin typeface="Times New Roman" pitchFamily="18" charset="0"/>
                          <a:cs typeface="Times New Roman" pitchFamily="18" charset="0"/>
                        </a:rPr>
                        <a:t>2</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tc>
                  <a:txBody>
                    <a:bodyPr/>
                    <a:lstStyle/>
                    <a:p>
                      <a:pPr algn="l" fontAlgn="ctr"/>
                      <a:r>
                        <a:rPr lang="tr-TR" sz="1200" b="1" u="none" strike="noStrike" dirty="0">
                          <a:effectLst/>
                          <a:latin typeface="Times New Roman" pitchFamily="18" charset="0"/>
                          <a:cs typeface="Times New Roman" pitchFamily="18" charset="0"/>
                        </a:rPr>
                        <a:t>MALİYE HAZİNESİ</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a:effectLst/>
                          <a:latin typeface="Times New Roman" pitchFamily="18" charset="0"/>
                          <a:cs typeface="Times New Roman" pitchFamily="18" charset="0"/>
                        </a:rPr>
                        <a:t>SİİRT/MERKEZ</a:t>
                      </a:r>
                      <a:endParaRPr lang="tr-TR" sz="1200" b="1" i="0" u="none" strike="noStrike">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i="0" u="none" strike="noStrike" dirty="0" smtClean="0">
                          <a:solidFill>
                            <a:schemeClr val="dk1"/>
                          </a:solidFill>
                          <a:effectLst/>
                          <a:latin typeface="Times New Roman" pitchFamily="18" charset="0"/>
                          <a:cs typeface="Times New Roman" pitchFamily="18" charset="0"/>
                        </a:rPr>
                        <a:t>PINARCA</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dirty="0" smtClean="0">
                          <a:effectLst/>
                          <a:latin typeface="Times New Roman" pitchFamily="18" charset="0"/>
                          <a:cs typeface="Times New Roman" pitchFamily="18" charset="0"/>
                        </a:rPr>
                        <a:t>177</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dirty="0">
                          <a:effectLst/>
                          <a:latin typeface="Times New Roman" pitchFamily="18" charset="0"/>
                          <a:cs typeface="Times New Roman" pitchFamily="18" charset="0"/>
                        </a:rPr>
                        <a:t>246</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dirty="0" smtClean="0">
                          <a:effectLst/>
                          <a:latin typeface="Times New Roman" pitchFamily="18" charset="0"/>
                          <a:cs typeface="Times New Roman" pitchFamily="18" charset="0"/>
                        </a:rPr>
                        <a:t>28.213,58</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a:effectLst/>
                          <a:latin typeface="Times New Roman" pitchFamily="18" charset="0"/>
                          <a:cs typeface="Times New Roman" pitchFamily="18" charset="0"/>
                        </a:rPr>
                        <a:t>SÜRESİZ</a:t>
                      </a:r>
                      <a:endParaRPr lang="tr-TR" sz="1200" b="1" i="0" u="none" strike="noStrike">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dirty="0">
                          <a:effectLst/>
                          <a:latin typeface="Times New Roman" pitchFamily="18" charset="0"/>
                          <a:cs typeface="Times New Roman" pitchFamily="18" charset="0"/>
                        </a:rPr>
                        <a:t>SÜRESİZ</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dirty="0">
                          <a:effectLst/>
                          <a:latin typeface="Times New Roman" pitchFamily="18" charset="0"/>
                          <a:cs typeface="Times New Roman" pitchFamily="18" charset="0"/>
                        </a:rPr>
                        <a:t>KEZER YERLEŞKESİ</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extLst>
                  <a:ext uri="{0D108BD9-81ED-4DB2-BD59-A6C34878D82A}">
                    <a16:rowId xmlns:a16="http://schemas.microsoft.com/office/drawing/2014/main" val="1458061711"/>
                  </a:ext>
                </a:extLst>
              </a:tr>
              <a:tr h="402552">
                <a:tc>
                  <a:txBody>
                    <a:bodyPr/>
                    <a:lstStyle/>
                    <a:p>
                      <a:pPr algn="ctr" fontAlgn="ctr"/>
                      <a:r>
                        <a:rPr lang="tr-TR" sz="1200" b="1" u="none" strike="noStrike" dirty="0">
                          <a:effectLst/>
                          <a:latin typeface="Times New Roman" pitchFamily="18" charset="0"/>
                          <a:cs typeface="Times New Roman" pitchFamily="18" charset="0"/>
                        </a:rPr>
                        <a:t>3</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tc>
                  <a:txBody>
                    <a:bodyPr/>
                    <a:lstStyle/>
                    <a:p>
                      <a:pPr algn="l" fontAlgn="ctr"/>
                      <a:r>
                        <a:rPr lang="tr-TR" sz="1200" b="1" u="none" strike="noStrike" dirty="0">
                          <a:effectLst/>
                          <a:latin typeface="Times New Roman" pitchFamily="18" charset="0"/>
                          <a:cs typeface="Times New Roman" pitchFamily="18" charset="0"/>
                        </a:rPr>
                        <a:t>MALİYE HAZİNESİ</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dirty="0">
                          <a:effectLst/>
                          <a:latin typeface="Times New Roman" pitchFamily="18" charset="0"/>
                          <a:cs typeface="Times New Roman" pitchFamily="18" charset="0"/>
                        </a:rPr>
                        <a:t>SİİRT/MERKEZ</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a:effectLst/>
                          <a:latin typeface="Times New Roman" pitchFamily="18" charset="0"/>
                          <a:cs typeface="Times New Roman" pitchFamily="18" charset="0"/>
                        </a:rPr>
                        <a:t>AKTAŞ KÖYÜ</a:t>
                      </a:r>
                      <a:endParaRPr lang="tr-TR" sz="1200" b="1" i="0" u="none" strike="noStrike">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a:effectLst/>
                          <a:latin typeface="Times New Roman" pitchFamily="18" charset="0"/>
                          <a:cs typeface="Times New Roman" pitchFamily="18" charset="0"/>
                        </a:rPr>
                        <a:t>0</a:t>
                      </a:r>
                      <a:endParaRPr lang="tr-TR" sz="1200" b="1" i="0" u="none" strike="noStrike">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dirty="0">
                          <a:effectLst/>
                          <a:latin typeface="Times New Roman" pitchFamily="18" charset="0"/>
                          <a:cs typeface="Times New Roman" pitchFamily="18" charset="0"/>
                        </a:rPr>
                        <a:t>604</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dirty="0">
                          <a:effectLst/>
                          <a:latin typeface="Times New Roman" pitchFamily="18" charset="0"/>
                          <a:cs typeface="Times New Roman" pitchFamily="18" charset="0"/>
                        </a:rPr>
                        <a:t>32.278,54</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dirty="0">
                          <a:effectLst/>
                          <a:latin typeface="Times New Roman" pitchFamily="18" charset="0"/>
                          <a:cs typeface="Times New Roman" pitchFamily="18" charset="0"/>
                        </a:rPr>
                        <a:t>30.11.2018</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dirty="0" smtClean="0">
                          <a:effectLst/>
                          <a:latin typeface="Times New Roman" pitchFamily="18" charset="0"/>
                          <a:cs typeface="Times New Roman" pitchFamily="18" charset="0"/>
                        </a:rPr>
                        <a:t>KULLANIM SÜRESİ BOYUNCA</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dirty="0" smtClean="0">
                          <a:effectLst/>
                          <a:latin typeface="Times New Roman" pitchFamily="18" charset="0"/>
                          <a:cs typeface="Times New Roman" pitchFamily="18" charset="0"/>
                        </a:rPr>
                        <a:t>AKTAŞ KÖYÜ</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extLst>
                  <a:ext uri="{0D108BD9-81ED-4DB2-BD59-A6C34878D82A}">
                    <a16:rowId xmlns:a16="http://schemas.microsoft.com/office/drawing/2014/main" val="2198139881"/>
                  </a:ext>
                </a:extLst>
              </a:tr>
              <a:tr h="402552">
                <a:tc>
                  <a:txBody>
                    <a:bodyPr/>
                    <a:lstStyle/>
                    <a:p>
                      <a:pPr algn="ctr" fontAlgn="ctr"/>
                      <a:r>
                        <a:rPr lang="tr-TR" sz="1200" b="1" u="none" strike="noStrike" dirty="0" smtClean="0">
                          <a:effectLst/>
                          <a:latin typeface="Times New Roman" pitchFamily="18" charset="0"/>
                          <a:cs typeface="Times New Roman" pitchFamily="18" charset="0"/>
                        </a:rPr>
                        <a:t>4</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tc>
                  <a:txBody>
                    <a:bodyPr/>
                    <a:lstStyle/>
                    <a:p>
                      <a:pPr algn="l" fontAlgn="ctr"/>
                      <a:r>
                        <a:rPr lang="tr-TR" sz="1200" b="1" u="none" strike="noStrike">
                          <a:effectLst/>
                          <a:latin typeface="Times New Roman" pitchFamily="18" charset="0"/>
                          <a:cs typeface="Times New Roman" pitchFamily="18" charset="0"/>
                        </a:rPr>
                        <a:t>MALİYE HAZİNESİ</a:t>
                      </a:r>
                      <a:endParaRPr lang="tr-TR" sz="1200" b="1" i="0" u="none" strike="noStrike">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dirty="0">
                          <a:effectLst/>
                          <a:latin typeface="Times New Roman" pitchFamily="18" charset="0"/>
                          <a:cs typeface="Times New Roman" pitchFamily="18" charset="0"/>
                        </a:rPr>
                        <a:t>SİİRT/MERKEZ</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dirty="0">
                          <a:effectLst/>
                          <a:latin typeface="Times New Roman" pitchFamily="18" charset="0"/>
                          <a:cs typeface="Times New Roman" pitchFamily="18" charset="0"/>
                        </a:rPr>
                        <a:t>YENİ MAH.</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a:effectLst/>
                          <a:latin typeface="Times New Roman" pitchFamily="18" charset="0"/>
                          <a:cs typeface="Times New Roman" pitchFamily="18" charset="0"/>
                        </a:rPr>
                        <a:t>1567</a:t>
                      </a:r>
                      <a:endParaRPr lang="tr-TR" sz="1200" b="1" i="0" u="none" strike="noStrike">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a:effectLst/>
                          <a:latin typeface="Times New Roman" pitchFamily="18" charset="0"/>
                          <a:cs typeface="Times New Roman" pitchFamily="18" charset="0"/>
                        </a:rPr>
                        <a:t>3</a:t>
                      </a:r>
                      <a:endParaRPr lang="tr-TR" sz="1200" b="1" i="0" u="none" strike="noStrike">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a:effectLst/>
                          <a:latin typeface="Times New Roman" pitchFamily="18" charset="0"/>
                          <a:cs typeface="Times New Roman" pitchFamily="18" charset="0"/>
                        </a:rPr>
                        <a:t>24.128,68</a:t>
                      </a:r>
                      <a:endParaRPr lang="tr-TR" sz="1200" b="1" i="0" u="none" strike="noStrike">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dirty="0">
                          <a:effectLst/>
                          <a:latin typeface="Times New Roman" pitchFamily="18" charset="0"/>
                          <a:cs typeface="Times New Roman" pitchFamily="18" charset="0"/>
                        </a:rPr>
                        <a:t>28.02.2008</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dirty="0" smtClean="0">
                          <a:effectLst/>
                          <a:latin typeface="Times New Roman" pitchFamily="18" charset="0"/>
                          <a:cs typeface="Times New Roman" pitchFamily="18" charset="0"/>
                        </a:rPr>
                        <a:t>KULLANIM SÜRESİ BOYUNCA</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dirty="0" smtClean="0">
                          <a:effectLst/>
                          <a:latin typeface="Times New Roman" pitchFamily="18" charset="0"/>
                          <a:cs typeface="Times New Roman" pitchFamily="18" charset="0"/>
                        </a:rPr>
                        <a:t>MERKEZ MYO</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extLst>
                  <a:ext uri="{0D108BD9-81ED-4DB2-BD59-A6C34878D82A}">
                    <a16:rowId xmlns:a16="http://schemas.microsoft.com/office/drawing/2014/main" val="1185868403"/>
                  </a:ext>
                </a:extLst>
              </a:tr>
              <a:tr h="402552">
                <a:tc>
                  <a:txBody>
                    <a:bodyPr/>
                    <a:lstStyle/>
                    <a:p>
                      <a:pPr algn="ctr" fontAlgn="ctr"/>
                      <a:r>
                        <a:rPr lang="tr-TR" sz="1200" b="1" u="none" strike="noStrike" dirty="0" smtClean="0">
                          <a:effectLst/>
                          <a:latin typeface="Times New Roman" pitchFamily="18" charset="0"/>
                          <a:cs typeface="Times New Roman" pitchFamily="18" charset="0"/>
                        </a:rPr>
                        <a:t>5</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tc>
                  <a:txBody>
                    <a:bodyPr/>
                    <a:lstStyle/>
                    <a:p>
                      <a:pPr algn="l" fontAlgn="ctr"/>
                      <a:r>
                        <a:rPr lang="tr-TR" sz="1200" b="1" u="none" strike="noStrike">
                          <a:effectLst/>
                          <a:latin typeface="Times New Roman" pitchFamily="18" charset="0"/>
                          <a:cs typeface="Times New Roman" pitchFamily="18" charset="0"/>
                        </a:rPr>
                        <a:t>MALİYE HAZİNESİ</a:t>
                      </a:r>
                      <a:endParaRPr lang="tr-TR" sz="1200" b="1" i="0" u="none" strike="noStrike">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a:effectLst/>
                          <a:latin typeface="Times New Roman" pitchFamily="18" charset="0"/>
                          <a:cs typeface="Times New Roman" pitchFamily="18" charset="0"/>
                        </a:rPr>
                        <a:t>SİİRT/MERKEZ</a:t>
                      </a:r>
                      <a:endParaRPr lang="tr-TR" sz="1200" b="1" i="0" u="none" strike="noStrike">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dirty="0">
                          <a:effectLst/>
                          <a:latin typeface="Times New Roman" pitchFamily="18" charset="0"/>
                          <a:cs typeface="Times New Roman" pitchFamily="18" charset="0"/>
                        </a:rPr>
                        <a:t>YENİ MAH.</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dirty="0">
                          <a:effectLst/>
                          <a:latin typeface="Times New Roman" pitchFamily="18" charset="0"/>
                          <a:cs typeface="Times New Roman" pitchFamily="18" charset="0"/>
                        </a:rPr>
                        <a:t>1567</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a:effectLst/>
                          <a:latin typeface="Times New Roman" pitchFamily="18" charset="0"/>
                          <a:cs typeface="Times New Roman" pitchFamily="18" charset="0"/>
                        </a:rPr>
                        <a:t>2</a:t>
                      </a:r>
                      <a:endParaRPr lang="tr-TR" sz="1200" b="1" i="0" u="none" strike="noStrike">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a:effectLst/>
                          <a:latin typeface="Times New Roman" pitchFamily="18" charset="0"/>
                          <a:cs typeface="Times New Roman" pitchFamily="18" charset="0"/>
                        </a:rPr>
                        <a:t>6.551,81</a:t>
                      </a:r>
                      <a:endParaRPr lang="tr-TR" sz="1200" b="1" i="0" u="none" strike="noStrike">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dirty="0">
                          <a:effectLst/>
                          <a:latin typeface="Times New Roman" pitchFamily="18" charset="0"/>
                          <a:cs typeface="Times New Roman" pitchFamily="18" charset="0"/>
                        </a:rPr>
                        <a:t>1.11.2007</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dirty="0">
                          <a:effectLst/>
                          <a:latin typeface="Times New Roman" pitchFamily="18" charset="0"/>
                          <a:cs typeface="Times New Roman" pitchFamily="18" charset="0"/>
                        </a:rPr>
                        <a:t>1.11.2017</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dirty="0" smtClean="0">
                          <a:effectLst/>
                          <a:latin typeface="Times New Roman" pitchFamily="18" charset="0"/>
                          <a:cs typeface="Times New Roman" pitchFamily="18" charset="0"/>
                        </a:rPr>
                        <a:t>SOSYAL HİZMETLER YÜKSEKOKULU</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extLst>
                  <a:ext uri="{0D108BD9-81ED-4DB2-BD59-A6C34878D82A}">
                    <a16:rowId xmlns:a16="http://schemas.microsoft.com/office/drawing/2014/main" val="273575757"/>
                  </a:ext>
                </a:extLst>
              </a:tr>
              <a:tr h="402552">
                <a:tc>
                  <a:txBody>
                    <a:bodyPr/>
                    <a:lstStyle/>
                    <a:p>
                      <a:pPr algn="ctr" fontAlgn="ctr"/>
                      <a:r>
                        <a:rPr lang="tr-TR" sz="1200" b="1" u="none" strike="noStrike" dirty="0" smtClean="0">
                          <a:effectLst/>
                          <a:latin typeface="Times New Roman" pitchFamily="18" charset="0"/>
                          <a:cs typeface="Times New Roman" pitchFamily="18" charset="0"/>
                        </a:rPr>
                        <a:t>6</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tc>
                  <a:txBody>
                    <a:bodyPr/>
                    <a:lstStyle/>
                    <a:p>
                      <a:pPr algn="l" fontAlgn="ctr"/>
                      <a:r>
                        <a:rPr lang="tr-TR" sz="1200" b="1" u="none" strike="noStrike">
                          <a:effectLst/>
                          <a:latin typeface="Times New Roman" pitchFamily="18" charset="0"/>
                          <a:cs typeface="Times New Roman" pitchFamily="18" charset="0"/>
                        </a:rPr>
                        <a:t>MALİYE HAZİNESİ</a:t>
                      </a:r>
                      <a:endParaRPr lang="tr-TR" sz="1200" b="1" i="0" u="none" strike="noStrike">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a:effectLst/>
                          <a:latin typeface="Times New Roman" pitchFamily="18" charset="0"/>
                          <a:cs typeface="Times New Roman" pitchFamily="18" charset="0"/>
                        </a:rPr>
                        <a:t>SİİRT/KURTALAN</a:t>
                      </a:r>
                      <a:endParaRPr lang="tr-TR" sz="1200" b="1" i="0" u="none" strike="noStrike">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dirty="0">
                          <a:effectLst/>
                          <a:latin typeface="Times New Roman" pitchFamily="18" charset="0"/>
                          <a:cs typeface="Times New Roman" pitchFamily="18" charset="0"/>
                        </a:rPr>
                        <a:t>BEYKENT KÖY.</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dirty="0">
                          <a:effectLst/>
                          <a:latin typeface="Times New Roman" pitchFamily="18" charset="0"/>
                          <a:cs typeface="Times New Roman" pitchFamily="18" charset="0"/>
                        </a:rPr>
                        <a:t>373</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dirty="0" smtClean="0">
                          <a:effectLst/>
                          <a:latin typeface="Times New Roman" pitchFamily="18" charset="0"/>
                          <a:cs typeface="Times New Roman" pitchFamily="18" charset="0"/>
                        </a:rPr>
                        <a:t>119</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dirty="0">
                          <a:effectLst/>
                          <a:latin typeface="Times New Roman" pitchFamily="18" charset="0"/>
                          <a:cs typeface="Times New Roman" pitchFamily="18" charset="0"/>
                        </a:rPr>
                        <a:t>4.467,44</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a:effectLst/>
                          <a:latin typeface="Times New Roman" pitchFamily="18" charset="0"/>
                          <a:cs typeface="Times New Roman" pitchFamily="18" charset="0"/>
                        </a:rPr>
                        <a:t>TAHSİS YOK </a:t>
                      </a:r>
                      <a:endParaRPr lang="tr-TR" sz="1200" b="1" i="0" u="none" strike="noStrike">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dirty="0">
                          <a:effectLst/>
                          <a:latin typeface="Times New Roman" pitchFamily="18" charset="0"/>
                          <a:cs typeface="Times New Roman" pitchFamily="18" charset="0"/>
                        </a:rPr>
                        <a:t>TAHSİS YOK </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dirty="0">
                          <a:effectLst/>
                          <a:latin typeface="Times New Roman" pitchFamily="18" charset="0"/>
                          <a:cs typeface="Times New Roman" pitchFamily="18" charset="0"/>
                        </a:rPr>
                        <a:t>KURTALAN MYO(</a:t>
                      </a:r>
                      <a:r>
                        <a:rPr lang="tr-TR" sz="1200" b="1" u="none" strike="noStrike" dirty="0" err="1">
                          <a:effectLst/>
                          <a:latin typeface="Times New Roman" pitchFamily="18" charset="0"/>
                          <a:cs typeface="Times New Roman" pitchFamily="18" charset="0"/>
                        </a:rPr>
                        <a:t>Tahisis</a:t>
                      </a:r>
                      <a:r>
                        <a:rPr lang="tr-TR" sz="1200" b="1" u="none" strike="noStrike" dirty="0">
                          <a:effectLst/>
                          <a:latin typeface="Times New Roman" pitchFamily="18" charset="0"/>
                          <a:cs typeface="Times New Roman" pitchFamily="18" charset="0"/>
                        </a:rPr>
                        <a:t> Milli Eğitim Müdürlüğünde)</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extLst>
                  <a:ext uri="{0D108BD9-81ED-4DB2-BD59-A6C34878D82A}">
                    <a16:rowId xmlns:a16="http://schemas.microsoft.com/office/drawing/2014/main" val="3285895933"/>
                  </a:ext>
                </a:extLst>
              </a:tr>
              <a:tr h="402552">
                <a:tc>
                  <a:txBody>
                    <a:bodyPr/>
                    <a:lstStyle/>
                    <a:p>
                      <a:pPr algn="ctr" fontAlgn="ctr"/>
                      <a:r>
                        <a:rPr lang="tr-TR" sz="1200" b="1" u="none" strike="noStrike" dirty="0" smtClean="0">
                          <a:effectLst/>
                          <a:latin typeface="Times New Roman" pitchFamily="18" charset="0"/>
                          <a:cs typeface="Times New Roman" pitchFamily="18" charset="0"/>
                        </a:rPr>
                        <a:t>7</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tc>
                  <a:txBody>
                    <a:bodyPr/>
                    <a:lstStyle/>
                    <a:p>
                      <a:pPr algn="l" fontAlgn="ctr"/>
                      <a:r>
                        <a:rPr lang="tr-TR" sz="1200" b="1" u="none" strike="noStrike">
                          <a:effectLst/>
                          <a:latin typeface="Times New Roman" pitchFamily="18" charset="0"/>
                          <a:cs typeface="Times New Roman" pitchFamily="18" charset="0"/>
                        </a:rPr>
                        <a:t>MALİYE HAZİNESİ</a:t>
                      </a:r>
                      <a:endParaRPr lang="tr-TR" sz="1200" b="1" i="0" u="none" strike="noStrike">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a:effectLst/>
                          <a:latin typeface="Times New Roman" pitchFamily="18" charset="0"/>
                          <a:cs typeface="Times New Roman" pitchFamily="18" charset="0"/>
                        </a:rPr>
                        <a:t>SİİRT/ERUH</a:t>
                      </a:r>
                      <a:endParaRPr lang="tr-TR" sz="1200" b="1" i="0" u="none" strike="noStrike">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a:effectLst/>
                          <a:latin typeface="Times New Roman" pitchFamily="18" charset="0"/>
                          <a:cs typeface="Times New Roman" pitchFamily="18" charset="0"/>
                        </a:rPr>
                        <a:t>SARI GÜL MAH.</a:t>
                      </a:r>
                      <a:endParaRPr lang="tr-TR" sz="1200" b="1" i="0" u="none" strike="noStrike">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a:effectLst/>
                          <a:latin typeface="Times New Roman" pitchFamily="18" charset="0"/>
                          <a:cs typeface="Times New Roman" pitchFamily="18" charset="0"/>
                        </a:rPr>
                        <a:t>222</a:t>
                      </a:r>
                      <a:endParaRPr lang="tr-TR" sz="1200" b="1" i="0" u="none" strike="noStrike">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a:effectLst/>
                          <a:latin typeface="Times New Roman" pitchFamily="18" charset="0"/>
                          <a:cs typeface="Times New Roman" pitchFamily="18" charset="0"/>
                        </a:rPr>
                        <a:t>14</a:t>
                      </a:r>
                      <a:endParaRPr lang="tr-TR" sz="1200" b="1" i="0" u="none" strike="noStrike">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dirty="0">
                          <a:effectLst/>
                          <a:latin typeface="Times New Roman" pitchFamily="18" charset="0"/>
                          <a:cs typeface="Times New Roman" pitchFamily="18" charset="0"/>
                        </a:rPr>
                        <a:t>2.326,24</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a:effectLst/>
                          <a:latin typeface="Times New Roman" pitchFamily="18" charset="0"/>
                          <a:cs typeface="Times New Roman" pitchFamily="18" charset="0"/>
                        </a:rPr>
                        <a:t>22.12.2015</a:t>
                      </a:r>
                      <a:endParaRPr lang="tr-TR" sz="1200" b="1" i="0" u="none" strike="noStrike">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dirty="0" smtClean="0">
                          <a:effectLst/>
                          <a:latin typeface="Times New Roman" pitchFamily="18" charset="0"/>
                          <a:cs typeface="Times New Roman" pitchFamily="18" charset="0"/>
                        </a:rPr>
                        <a:t>KULLANIM SÜRESİ BOYUNCA</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dirty="0">
                          <a:effectLst/>
                          <a:latin typeface="Times New Roman" pitchFamily="18" charset="0"/>
                          <a:cs typeface="Times New Roman" pitchFamily="18" charset="0"/>
                        </a:rPr>
                        <a:t>ERUH MYO</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extLst>
                  <a:ext uri="{0D108BD9-81ED-4DB2-BD59-A6C34878D82A}">
                    <a16:rowId xmlns:a16="http://schemas.microsoft.com/office/drawing/2014/main" val="4036072933"/>
                  </a:ext>
                </a:extLst>
              </a:tr>
              <a:tr h="402552">
                <a:tc>
                  <a:txBody>
                    <a:bodyPr/>
                    <a:lstStyle/>
                    <a:p>
                      <a:pPr algn="ctr" fontAlgn="ctr"/>
                      <a:r>
                        <a:rPr lang="tr-TR" sz="1200" b="1" u="none" strike="noStrike" dirty="0" smtClean="0">
                          <a:effectLst/>
                          <a:latin typeface="Times New Roman" pitchFamily="18" charset="0"/>
                          <a:cs typeface="Times New Roman" pitchFamily="18" charset="0"/>
                        </a:rPr>
                        <a:t>8</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tc>
                  <a:txBody>
                    <a:bodyPr/>
                    <a:lstStyle/>
                    <a:p>
                      <a:pPr algn="l" fontAlgn="ctr"/>
                      <a:r>
                        <a:rPr lang="tr-TR" sz="1200" b="1" u="none" strike="noStrike" dirty="0">
                          <a:effectLst/>
                          <a:latin typeface="Times New Roman" pitchFamily="18" charset="0"/>
                          <a:cs typeface="Times New Roman" pitchFamily="18" charset="0"/>
                        </a:rPr>
                        <a:t>MALİYE HAZİNESİ</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dirty="0">
                          <a:effectLst/>
                          <a:latin typeface="Times New Roman" pitchFamily="18" charset="0"/>
                          <a:cs typeface="Times New Roman" pitchFamily="18" charset="0"/>
                        </a:rPr>
                        <a:t>SİİRT/MERKEZ</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dirty="0">
                          <a:effectLst/>
                          <a:latin typeface="Times New Roman" pitchFamily="18" charset="0"/>
                          <a:cs typeface="Times New Roman" pitchFamily="18" charset="0"/>
                        </a:rPr>
                        <a:t>GÖKÇEBAĞ BELDESİ</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dirty="0">
                          <a:effectLst/>
                          <a:latin typeface="Times New Roman" pitchFamily="18" charset="0"/>
                          <a:cs typeface="Times New Roman" pitchFamily="18" charset="0"/>
                        </a:rPr>
                        <a:t>0</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dirty="0">
                          <a:effectLst/>
                          <a:latin typeface="Times New Roman" pitchFamily="18" charset="0"/>
                          <a:cs typeface="Times New Roman" pitchFamily="18" charset="0"/>
                        </a:rPr>
                        <a:t>1905</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dirty="0">
                          <a:effectLst/>
                          <a:latin typeface="Times New Roman" pitchFamily="18" charset="0"/>
                          <a:cs typeface="Times New Roman" pitchFamily="18" charset="0"/>
                        </a:rPr>
                        <a:t>40.431,53</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dirty="0">
                          <a:effectLst/>
                          <a:latin typeface="Times New Roman" pitchFamily="18" charset="0"/>
                          <a:cs typeface="Times New Roman" pitchFamily="18" charset="0"/>
                        </a:rPr>
                        <a:t>7.06.2018</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dirty="0">
                          <a:effectLst/>
                          <a:latin typeface="Times New Roman" pitchFamily="18" charset="0"/>
                          <a:cs typeface="Times New Roman" pitchFamily="18" charset="0"/>
                        </a:rPr>
                        <a:t>7.06.2020</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i="0" u="none" strike="noStrike" dirty="0" smtClean="0">
                          <a:solidFill>
                            <a:schemeClr val="dk1"/>
                          </a:solidFill>
                          <a:effectLst/>
                          <a:latin typeface="Times New Roman" pitchFamily="18" charset="0"/>
                          <a:cs typeface="Times New Roman" pitchFamily="18" charset="0"/>
                        </a:rPr>
                        <a:t>Tahsis</a:t>
                      </a:r>
                      <a:r>
                        <a:rPr lang="tr-TR" sz="1200" b="1" i="0" u="none" strike="noStrike" baseline="0" dirty="0" smtClean="0">
                          <a:solidFill>
                            <a:schemeClr val="dk1"/>
                          </a:solidFill>
                          <a:effectLst/>
                          <a:latin typeface="Times New Roman" pitchFamily="18" charset="0"/>
                          <a:cs typeface="Times New Roman" pitchFamily="18" charset="0"/>
                        </a:rPr>
                        <a:t> Süre Uzatımı İstanbul</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extLst>
                  <a:ext uri="{0D108BD9-81ED-4DB2-BD59-A6C34878D82A}">
                    <a16:rowId xmlns:a16="http://schemas.microsoft.com/office/drawing/2014/main" val="3045352246"/>
                  </a:ext>
                </a:extLst>
              </a:tr>
              <a:tr h="402552">
                <a:tc>
                  <a:txBody>
                    <a:bodyPr/>
                    <a:lstStyle/>
                    <a:p>
                      <a:pPr algn="ctr" fontAlgn="ctr"/>
                      <a:r>
                        <a:rPr lang="tr-TR" sz="1200" b="1" i="0" u="none" strike="noStrike" dirty="0" smtClean="0">
                          <a:solidFill>
                            <a:srgbClr val="000000"/>
                          </a:solidFill>
                          <a:effectLst/>
                          <a:latin typeface="Times New Roman" pitchFamily="18" charset="0"/>
                          <a:cs typeface="Times New Roman" pitchFamily="18" charset="0"/>
                        </a:rPr>
                        <a:t>9</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tr-TR" sz="1200" b="1" u="none" strike="noStrike" dirty="0" smtClean="0">
                          <a:effectLst/>
                          <a:latin typeface="Times New Roman" pitchFamily="18" charset="0"/>
                          <a:cs typeface="Times New Roman" pitchFamily="18" charset="0"/>
                        </a:rPr>
                        <a:t>MALİYE HAZİNESİ</a:t>
                      </a:r>
                      <a:endParaRPr lang="tr-TR" sz="1200" b="1" i="0" u="none" strike="noStrike" dirty="0" smtClean="0">
                        <a:solidFill>
                          <a:srgbClr val="000000"/>
                        </a:solidFill>
                        <a:effectLst/>
                        <a:latin typeface="Times New Roman" pitchFamily="18" charset="0"/>
                        <a:cs typeface="Times New Roman" pitchFamily="18" charset="0"/>
                      </a:endParaRPr>
                    </a:p>
                    <a:p>
                      <a:pPr algn="l" fontAlgn="ct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200" b="1" u="none" strike="noStrike" dirty="0" smtClean="0">
                          <a:effectLst/>
                          <a:latin typeface="Times New Roman" pitchFamily="18" charset="0"/>
                          <a:cs typeface="Times New Roman" pitchFamily="18" charset="0"/>
                        </a:rPr>
                        <a:t>SİİRT/MERKEZ</a:t>
                      </a:r>
                      <a:endParaRPr lang="tr-TR" sz="1200" b="1" i="0" u="none" strike="noStrike" dirty="0" smtClean="0">
                        <a:solidFill>
                          <a:srgbClr val="000000"/>
                        </a:solidFill>
                        <a:effectLst/>
                        <a:latin typeface="Times New Roman" pitchFamily="18" charset="0"/>
                        <a:cs typeface="Times New Roman" pitchFamily="18" charset="0"/>
                      </a:endParaRPr>
                    </a:p>
                    <a:p>
                      <a:pPr algn="ctr" fontAlgn="ct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dirty="0" smtClean="0">
                          <a:effectLst/>
                          <a:latin typeface="Times New Roman" pitchFamily="18" charset="0"/>
                          <a:cs typeface="Times New Roman" pitchFamily="18" charset="0"/>
                        </a:rPr>
                        <a:t>BEYKENT KÖY</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i="0" u="none" strike="noStrike" dirty="0" smtClean="0">
                          <a:solidFill>
                            <a:srgbClr val="000000"/>
                          </a:solidFill>
                          <a:effectLst/>
                          <a:latin typeface="Times New Roman" pitchFamily="18" charset="0"/>
                          <a:cs typeface="Times New Roman" pitchFamily="18" charset="0"/>
                        </a:rPr>
                        <a:t>45</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i="0" u="none" strike="noStrike" dirty="0" smtClean="0">
                          <a:solidFill>
                            <a:srgbClr val="000000"/>
                          </a:solidFill>
                          <a:effectLst/>
                          <a:latin typeface="Times New Roman" pitchFamily="18" charset="0"/>
                          <a:cs typeface="Times New Roman" pitchFamily="18" charset="0"/>
                        </a:rPr>
                        <a:t>26</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i="0" u="none" strike="noStrike" dirty="0" smtClean="0">
                          <a:solidFill>
                            <a:srgbClr val="000000"/>
                          </a:solidFill>
                          <a:effectLst/>
                          <a:latin typeface="Times New Roman" pitchFamily="18" charset="0"/>
                          <a:cs typeface="Times New Roman" pitchFamily="18" charset="0"/>
                        </a:rPr>
                        <a:t>14.745.00</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i="0" u="none" strike="noStrike" dirty="0" smtClean="0">
                          <a:solidFill>
                            <a:srgbClr val="000000"/>
                          </a:solidFill>
                          <a:effectLst/>
                          <a:latin typeface="Times New Roman" pitchFamily="18" charset="0"/>
                          <a:cs typeface="Times New Roman" pitchFamily="18" charset="0"/>
                        </a:rPr>
                        <a:t>25.01.2021</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i="0" u="none" strike="noStrike" dirty="0" smtClean="0">
                          <a:solidFill>
                            <a:srgbClr val="000000"/>
                          </a:solidFill>
                          <a:effectLst/>
                          <a:latin typeface="Times New Roman" pitchFamily="18" charset="0"/>
                          <a:cs typeface="Times New Roman" pitchFamily="18" charset="0"/>
                        </a:rPr>
                        <a:t>25.01.2023</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i="0" u="none" strike="noStrike" dirty="0" smtClean="0">
                          <a:solidFill>
                            <a:srgbClr val="000000"/>
                          </a:solidFill>
                          <a:effectLst/>
                          <a:latin typeface="Times New Roman" pitchFamily="18" charset="0"/>
                          <a:cs typeface="Times New Roman" pitchFamily="18" charset="0"/>
                        </a:rPr>
                        <a:t>Yüksekokul Alanı</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extLst>
                  <a:ext uri="{0D108BD9-81ED-4DB2-BD59-A6C34878D82A}">
                    <a16:rowId xmlns:a16="http://schemas.microsoft.com/office/drawing/2014/main" val="10009"/>
                  </a:ext>
                </a:extLst>
              </a:tr>
              <a:tr h="206765">
                <a:tc>
                  <a:txBody>
                    <a:bodyPr/>
                    <a:lstStyle/>
                    <a:p>
                      <a:pPr algn="ctr" fontAlgn="ctr"/>
                      <a:r>
                        <a:rPr lang="tr-TR" sz="1200" b="1" u="none" strike="noStrike" dirty="0">
                          <a:effectLst/>
                        </a:rPr>
                        <a:t> </a:t>
                      </a:r>
                      <a:endParaRPr lang="tr-TR" sz="1200" b="1" i="0" u="none" strike="noStrike" dirty="0">
                        <a:solidFill>
                          <a:srgbClr val="000000"/>
                        </a:solidFill>
                        <a:effectLst/>
                        <a:latin typeface="Times New Roman" panose="02020603050405020304" pitchFamily="18" charset="0"/>
                      </a:endParaRPr>
                    </a:p>
                  </a:txBody>
                  <a:tcPr marL="7942" marR="7942" marT="7942" marB="0" anchor="ctr"/>
                </a:tc>
                <a:tc>
                  <a:txBody>
                    <a:bodyPr/>
                    <a:lstStyle/>
                    <a:p>
                      <a:pPr algn="l" fontAlgn="b"/>
                      <a:r>
                        <a:rPr lang="tr-TR" sz="1200" b="1" u="none" strike="noStrike">
                          <a:effectLst/>
                          <a:latin typeface="Times New Roman" pitchFamily="18" charset="0"/>
                          <a:cs typeface="Times New Roman" pitchFamily="18" charset="0"/>
                        </a:rPr>
                        <a:t> </a:t>
                      </a:r>
                      <a:endParaRPr lang="tr-TR" sz="1200" b="1" i="0" u="none" strike="noStrike">
                        <a:solidFill>
                          <a:srgbClr val="000000"/>
                        </a:solidFill>
                        <a:effectLst/>
                        <a:latin typeface="Times New Roman" pitchFamily="18" charset="0"/>
                        <a:cs typeface="Times New Roman" pitchFamily="18" charset="0"/>
                      </a:endParaRPr>
                    </a:p>
                  </a:txBody>
                  <a:tcPr marL="7942" marR="7942" marT="7942" marB="0" anchor="b"/>
                </a:tc>
                <a:tc>
                  <a:txBody>
                    <a:bodyPr/>
                    <a:lstStyle/>
                    <a:p>
                      <a:pPr algn="l" fontAlgn="b"/>
                      <a:r>
                        <a:rPr lang="tr-TR" sz="1200" b="1" u="none" strike="noStrike">
                          <a:effectLst/>
                          <a:latin typeface="Times New Roman" pitchFamily="18" charset="0"/>
                          <a:cs typeface="Times New Roman" pitchFamily="18" charset="0"/>
                        </a:rPr>
                        <a:t> </a:t>
                      </a:r>
                      <a:endParaRPr lang="tr-TR" sz="1200" b="1" i="0" u="none" strike="noStrike">
                        <a:solidFill>
                          <a:srgbClr val="000000"/>
                        </a:solidFill>
                        <a:effectLst/>
                        <a:latin typeface="Times New Roman" pitchFamily="18" charset="0"/>
                        <a:cs typeface="Times New Roman" pitchFamily="18" charset="0"/>
                      </a:endParaRPr>
                    </a:p>
                  </a:txBody>
                  <a:tcPr marL="7942" marR="7942" marT="7942" marB="0" anchor="b"/>
                </a:tc>
                <a:tc>
                  <a:txBody>
                    <a:bodyPr/>
                    <a:lstStyle/>
                    <a:p>
                      <a:pPr algn="l" fontAlgn="b"/>
                      <a:r>
                        <a:rPr lang="tr-TR" sz="1200" b="1" u="none" strike="noStrike">
                          <a:effectLst/>
                          <a:latin typeface="Times New Roman" pitchFamily="18" charset="0"/>
                          <a:cs typeface="Times New Roman" pitchFamily="18" charset="0"/>
                        </a:rPr>
                        <a:t> </a:t>
                      </a:r>
                      <a:endParaRPr lang="tr-TR" sz="1200" b="1" i="0" u="none" strike="noStrike">
                        <a:solidFill>
                          <a:srgbClr val="000000"/>
                        </a:solidFill>
                        <a:effectLst/>
                        <a:latin typeface="Times New Roman" pitchFamily="18" charset="0"/>
                        <a:cs typeface="Times New Roman" pitchFamily="18" charset="0"/>
                      </a:endParaRPr>
                    </a:p>
                  </a:txBody>
                  <a:tcPr marL="7942" marR="7942" marT="7942" marB="0" anchor="b"/>
                </a:tc>
                <a:tc>
                  <a:txBody>
                    <a:bodyPr/>
                    <a:lstStyle/>
                    <a:p>
                      <a:pPr algn="l" fontAlgn="b"/>
                      <a:r>
                        <a:rPr lang="tr-TR" sz="1200" b="1" u="none" strike="noStrike">
                          <a:effectLst/>
                          <a:latin typeface="Times New Roman" pitchFamily="18" charset="0"/>
                          <a:cs typeface="Times New Roman" pitchFamily="18" charset="0"/>
                        </a:rPr>
                        <a:t> </a:t>
                      </a:r>
                      <a:endParaRPr lang="tr-TR" sz="1200" b="1" i="0" u="none" strike="noStrike">
                        <a:solidFill>
                          <a:srgbClr val="000000"/>
                        </a:solidFill>
                        <a:effectLst/>
                        <a:latin typeface="Times New Roman" pitchFamily="18" charset="0"/>
                        <a:cs typeface="Times New Roman" pitchFamily="18" charset="0"/>
                      </a:endParaRPr>
                    </a:p>
                  </a:txBody>
                  <a:tcPr marL="7942" marR="7942" marT="7942" marB="0" anchor="b"/>
                </a:tc>
                <a:tc>
                  <a:txBody>
                    <a:bodyPr/>
                    <a:lstStyle/>
                    <a:p>
                      <a:pPr algn="l" fontAlgn="b"/>
                      <a:r>
                        <a:rPr lang="tr-TR" sz="1200" b="1" u="none" strike="noStrike">
                          <a:effectLst/>
                          <a:latin typeface="Times New Roman" pitchFamily="18" charset="0"/>
                          <a:cs typeface="Times New Roman" pitchFamily="18" charset="0"/>
                        </a:rPr>
                        <a:t> </a:t>
                      </a:r>
                      <a:endParaRPr lang="tr-TR" sz="1200" b="1" i="0" u="none" strike="noStrike">
                        <a:solidFill>
                          <a:srgbClr val="000000"/>
                        </a:solidFill>
                        <a:effectLst/>
                        <a:latin typeface="Times New Roman" pitchFamily="18" charset="0"/>
                        <a:cs typeface="Times New Roman" pitchFamily="18" charset="0"/>
                      </a:endParaRPr>
                    </a:p>
                  </a:txBody>
                  <a:tcPr marL="7942" marR="7942" marT="7942" marB="0" anchor="b"/>
                </a:tc>
                <a:tc>
                  <a:txBody>
                    <a:bodyPr/>
                    <a:lstStyle/>
                    <a:p>
                      <a:pPr algn="l" fontAlgn="b"/>
                      <a:r>
                        <a:rPr lang="tr-TR" sz="1200" b="1" u="none" strike="noStrike">
                          <a:effectLst/>
                          <a:latin typeface="Times New Roman" pitchFamily="18" charset="0"/>
                          <a:cs typeface="Times New Roman" pitchFamily="18" charset="0"/>
                        </a:rPr>
                        <a:t> </a:t>
                      </a:r>
                      <a:endParaRPr lang="tr-TR" sz="1200" b="1" i="0" u="none" strike="noStrike">
                        <a:solidFill>
                          <a:srgbClr val="000000"/>
                        </a:solidFill>
                        <a:effectLst/>
                        <a:latin typeface="Times New Roman" pitchFamily="18" charset="0"/>
                        <a:cs typeface="Times New Roman" pitchFamily="18" charset="0"/>
                      </a:endParaRPr>
                    </a:p>
                  </a:txBody>
                  <a:tcPr marL="7942" marR="7942" marT="7942" marB="0" anchor="b"/>
                </a:tc>
                <a:tc>
                  <a:txBody>
                    <a:bodyPr/>
                    <a:lstStyle/>
                    <a:p>
                      <a:pPr algn="ctr" fontAlgn="ctr"/>
                      <a:r>
                        <a:rPr lang="tr-TR" sz="1200" b="1" u="none" strike="noStrike" dirty="0">
                          <a:effectLst/>
                          <a:latin typeface="Times New Roman" pitchFamily="18" charset="0"/>
                          <a:cs typeface="Times New Roman" pitchFamily="18" charset="0"/>
                        </a:rPr>
                        <a:t> </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dirty="0">
                          <a:effectLst/>
                          <a:latin typeface="Times New Roman" pitchFamily="18" charset="0"/>
                          <a:cs typeface="Times New Roman" pitchFamily="18" charset="0"/>
                        </a:rPr>
                        <a:t> </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tc>
                  <a:txBody>
                    <a:bodyPr/>
                    <a:lstStyle/>
                    <a:p>
                      <a:pPr algn="ctr" fontAlgn="ctr"/>
                      <a:r>
                        <a:rPr lang="tr-TR" sz="1200" b="1" u="none" strike="noStrike" dirty="0">
                          <a:effectLst/>
                          <a:latin typeface="Times New Roman" pitchFamily="18" charset="0"/>
                          <a:cs typeface="Times New Roman" pitchFamily="18" charset="0"/>
                        </a:rPr>
                        <a:t> </a:t>
                      </a:r>
                      <a:endParaRPr lang="tr-TR" sz="1200" b="1" i="0" u="none" strike="noStrike" dirty="0">
                        <a:solidFill>
                          <a:srgbClr val="000000"/>
                        </a:solidFill>
                        <a:effectLst/>
                        <a:latin typeface="Times New Roman" pitchFamily="18" charset="0"/>
                        <a:cs typeface="Times New Roman" pitchFamily="18" charset="0"/>
                      </a:endParaRPr>
                    </a:p>
                  </a:txBody>
                  <a:tcPr marL="7942" marR="7942" marT="7942" marB="0" anchor="ctr"/>
                </a:tc>
                <a:extLst>
                  <a:ext uri="{0D108BD9-81ED-4DB2-BD59-A6C34878D82A}">
                    <a16:rowId xmlns:a16="http://schemas.microsoft.com/office/drawing/2014/main" val="337266138"/>
                  </a:ext>
                </a:extLst>
              </a:tr>
            </a:tbl>
          </a:graphicData>
        </a:graphic>
      </p:graphicFrame>
    </p:spTree>
    <p:extLst>
      <p:ext uri="{BB962C8B-B14F-4D97-AF65-F5344CB8AC3E}">
        <p14:creationId xmlns:p14="http://schemas.microsoft.com/office/powerpoint/2010/main" val="20847412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29640" y="406688"/>
            <a:ext cx="10515600" cy="2394701"/>
          </a:xfrm>
        </p:spPr>
        <p:txBody>
          <a:bodyPr>
            <a:normAutofit/>
          </a:bodyPr>
          <a:lstStyle/>
          <a:p>
            <a:r>
              <a:rPr lang="tr-TR" sz="4000" b="1" dirty="0" smtClean="0"/>
              <a:t/>
            </a:r>
            <a:br>
              <a:rPr lang="tr-TR" sz="4000" b="1" dirty="0" smtClean="0"/>
            </a:br>
            <a:r>
              <a:rPr lang="tr-TR" sz="3200" b="1" i="1" dirty="0" smtClean="0"/>
              <a:t>YAPI İŞLERİ VE TEKNİK DAİRE BAŞKANLIĞIMIZIN FİZİKİ YAPISI</a:t>
            </a:r>
            <a:endParaRPr lang="tr-TR" sz="3200" b="1" i="1" dirty="0"/>
          </a:p>
        </p:txBody>
      </p:sp>
      <p:sp>
        <p:nvSpPr>
          <p:cNvPr id="3" name="İçerik Yer Tutucusu 2"/>
          <p:cNvSpPr>
            <a:spLocks noGrp="1"/>
          </p:cNvSpPr>
          <p:nvPr>
            <p:ph idx="1"/>
          </p:nvPr>
        </p:nvSpPr>
        <p:spPr>
          <a:xfrm>
            <a:off x="838200" y="2917767"/>
            <a:ext cx="10607936" cy="3020454"/>
          </a:xfrm>
        </p:spPr>
        <p:txBody>
          <a:bodyPr>
            <a:normAutofit/>
          </a:bodyPr>
          <a:lstStyle/>
          <a:p>
            <a:r>
              <a:rPr lang="tr-TR" dirty="0"/>
              <a:t>Üniversitemiz Yapı İşleri ve Teknik Daire Başkanlığı, </a:t>
            </a:r>
            <a:r>
              <a:rPr lang="tr-TR" dirty="0" err="1"/>
              <a:t>Kezer</a:t>
            </a:r>
            <a:r>
              <a:rPr lang="tr-TR" dirty="0"/>
              <a:t> Kampus alanında bulunan Rektörlük Binası A Blokta </a:t>
            </a:r>
            <a:endParaRPr lang="tr-TR" dirty="0" smtClean="0"/>
          </a:p>
          <a:p>
            <a:r>
              <a:rPr lang="tr-TR" dirty="0" smtClean="0"/>
              <a:t>12 </a:t>
            </a:r>
            <a:r>
              <a:rPr lang="tr-TR" dirty="0"/>
              <a:t>oda </a:t>
            </a:r>
            <a:endParaRPr lang="tr-TR" dirty="0" smtClean="0"/>
          </a:p>
          <a:p>
            <a:r>
              <a:rPr lang="tr-TR" dirty="0" smtClean="0"/>
              <a:t> </a:t>
            </a:r>
            <a:r>
              <a:rPr lang="tr-TR" dirty="0"/>
              <a:t>3 depo </a:t>
            </a:r>
            <a:endParaRPr lang="tr-TR" dirty="0" smtClean="0"/>
          </a:p>
          <a:p>
            <a:r>
              <a:rPr lang="tr-TR" dirty="0"/>
              <a:t>O</a:t>
            </a:r>
            <a:r>
              <a:rPr lang="tr-TR" dirty="0" smtClean="0"/>
              <a:t>lmak </a:t>
            </a:r>
            <a:r>
              <a:rPr lang="tr-TR" dirty="0"/>
              <a:t>üzere toplam kullanım alanı 680,32 metrekaredir.</a:t>
            </a:r>
          </a:p>
          <a:p>
            <a:endParaRPr lang="tr-TR" dirty="0"/>
          </a:p>
        </p:txBody>
      </p:sp>
    </p:spTree>
    <p:extLst>
      <p:ext uri="{BB962C8B-B14F-4D97-AF65-F5344CB8AC3E}">
        <p14:creationId xmlns:p14="http://schemas.microsoft.com/office/powerpoint/2010/main" val="2923122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idx="4294967295"/>
          </p:nvPr>
        </p:nvSpPr>
        <p:spPr>
          <a:xfrm>
            <a:off x="972588" y="0"/>
            <a:ext cx="9543011" cy="1502978"/>
          </a:xfrm>
        </p:spPr>
        <p:txBody>
          <a:bodyPr/>
          <a:lstStyle/>
          <a:p>
            <a:r>
              <a:rPr lang="tr-TR" b="1" dirty="0" smtClean="0"/>
              <a:t>Mali Durum</a:t>
            </a:r>
            <a:endParaRPr lang="tr-TR" b="1" dirty="0"/>
          </a:p>
        </p:txBody>
      </p:sp>
      <p:graphicFrame>
        <p:nvGraphicFramePr>
          <p:cNvPr id="4" name="Tablo 3"/>
          <p:cNvGraphicFramePr>
            <a:graphicFrameLocks noGrp="1"/>
          </p:cNvGraphicFramePr>
          <p:nvPr>
            <p:extLst>
              <p:ext uri="{D42A27DB-BD31-4B8C-83A1-F6EECF244321}">
                <p14:modId xmlns:p14="http://schemas.microsoft.com/office/powerpoint/2010/main" val="882277094"/>
              </p:ext>
            </p:extLst>
          </p:nvPr>
        </p:nvGraphicFramePr>
        <p:xfrm>
          <a:off x="662152" y="1502978"/>
          <a:ext cx="10247585" cy="4074491"/>
        </p:xfrm>
        <a:graphic>
          <a:graphicData uri="http://schemas.openxmlformats.org/drawingml/2006/table">
            <a:tbl>
              <a:tblPr firstRow="1" firstCol="1" bandRow="1">
                <a:tableStyleId>{5C22544A-7EE6-4342-B048-85BDC9FD1C3A}</a:tableStyleId>
              </a:tblPr>
              <a:tblGrid>
                <a:gridCol w="1459265">
                  <a:extLst>
                    <a:ext uri="{9D8B030D-6E8A-4147-A177-3AD203B41FA5}">
                      <a16:colId xmlns:a16="http://schemas.microsoft.com/office/drawing/2014/main" val="548413128"/>
                    </a:ext>
                  </a:extLst>
                </a:gridCol>
                <a:gridCol w="1856819">
                  <a:extLst>
                    <a:ext uri="{9D8B030D-6E8A-4147-A177-3AD203B41FA5}">
                      <a16:colId xmlns:a16="http://schemas.microsoft.com/office/drawing/2014/main" val="1871496204"/>
                    </a:ext>
                  </a:extLst>
                </a:gridCol>
                <a:gridCol w="1206699">
                  <a:extLst>
                    <a:ext uri="{9D8B030D-6E8A-4147-A177-3AD203B41FA5}">
                      <a16:colId xmlns:a16="http://schemas.microsoft.com/office/drawing/2014/main" val="2861621577"/>
                    </a:ext>
                  </a:extLst>
                </a:gridCol>
                <a:gridCol w="1312401">
                  <a:extLst>
                    <a:ext uri="{9D8B030D-6E8A-4147-A177-3AD203B41FA5}">
                      <a16:colId xmlns:a16="http://schemas.microsoft.com/office/drawing/2014/main" val="3376984542"/>
                    </a:ext>
                  </a:extLst>
                </a:gridCol>
                <a:gridCol w="1532227">
                  <a:extLst>
                    <a:ext uri="{9D8B030D-6E8A-4147-A177-3AD203B41FA5}">
                      <a16:colId xmlns:a16="http://schemas.microsoft.com/office/drawing/2014/main" val="920034355"/>
                    </a:ext>
                  </a:extLst>
                </a:gridCol>
                <a:gridCol w="1673475">
                  <a:extLst>
                    <a:ext uri="{9D8B030D-6E8A-4147-A177-3AD203B41FA5}">
                      <a16:colId xmlns:a16="http://schemas.microsoft.com/office/drawing/2014/main" val="3219645485"/>
                    </a:ext>
                  </a:extLst>
                </a:gridCol>
                <a:gridCol w="1206699">
                  <a:extLst>
                    <a:ext uri="{9D8B030D-6E8A-4147-A177-3AD203B41FA5}">
                      <a16:colId xmlns:a16="http://schemas.microsoft.com/office/drawing/2014/main" val="408901213"/>
                    </a:ext>
                  </a:extLst>
                </a:gridCol>
              </a:tblGrid>
              <a:tr h="168519">
                <a:tc gridSpan="7">
                  <a:txBody>
                    <a:bodyPr/>
                    <a:lstStyle/>
                    <a:p>
                      <a:pPr algn="ctr">
                        <a:lnSpc>
                          <a:spcPct val="115000"/>
                        </a:lnSpc>
                        <a:spcAft>
                          <a:spcPts val="0"/>
                        </a:spcAft>
                      </a:pPr>
                      <a:r>
                        <a:rPr lang="tr-TR" sz="900" dirty="0">
                          <a:effectLst/>
                        </a:rPr>
                        <a:t>MALİ BİLGİLER </a:t>
                      </a:r>
                      <a:r>
                        <a:rPr lang="tr-TR" sz="900" dirty="0" smtClean="0">
                          <a:effectLst/>
                        </a:rPr>
                        <a:t>2019 YILI</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169485282"/>
                  </a:ext>
                </a:extLst>
              </a:tr>
              <a:tr h="427638">
                <a:tc>
                  <a:txBody>
                    <a:bodyPr/>
                    <a:lstStyle/>
                    <a:p>
                      <a:pPr algn="l">
                        <a:lnSpc>
                          <a:spcPct val="115000"/>
                        </a:lnSpc>
                        <a:spcAft>
                          <a:spcPts val="0"/>
                        </a:spcAft>
                      </a:pPr>
                      <a:r>
                        <a:rPr lang="tr-TR" sz="800" dirty="0">
                          <a:effectLst/>
                        </a:rPr>
                        <a:t> Kod</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tc>
                  <a:txBody>
                    <a:bodyPr/>
                    <a:lstStyle/>
                    <a:p>
                      <a:pPr algn="l">
                        <a:lnSpc>
                          <a:spcPct val="115000"/>
                        </a:lnSpc>
                        <a:spcAft>
                          <a:spcPts val="0"/>
                        </a:spcAft>
                      </a:pPr>
                      <a:r>
                        <a:rPr lang="tr-TR" sz="800" dirty="0">
                          <a:effectLst/>
                        </a:rPr>
                        <a:t>Gider Türleri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tc>
                  <a:txBody>
                    <a:bodyPr/>
                    <a:lstStyle/>
                    <a:p>
                      <a:pPr algn="l">
                        <a:lnSpc>
                          <a:spcPct val="115000"/>
                        </a:lnSpc>
                        <a:spcAft>
                          <a:spcPts val="0"/>
                        </a:spcAft>
                      </a:pPr>
                      <a:r>
                        <a:rPr lang="tr-TR" sz="800">
                          <a:effectLst/>
                        </a:rPr>
                        <a:t>Bütçe Ödeneği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tc>
                  <a:txBody>
                    <a:bodyPr/>
                    <a:lstStyle/>
                    <a:p>
                      <a:pPr algn="l">
                        <a:lnSpc>
                          <a:spcPct val="115000"/>
                        </a:lnSpc>
                        <a:spcAft>
                          <a:spcPts val="0"/>
                        </a:spcAft>
                      </a:pPr>
                      <a:r>
                        <a:rPr lang="tr-TR" sz="800">
                          <a:effectLst/>
                        </a:rPr>
                        <a:t>Serbest Ödenek (b)</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tc>
                  <a:txBody>
                    <a:bodyPr/>
                    <a:lstStyle/>
                    <a:p>
                      <a:pPr algn="l">
                        <a:lnSpc>
                          <a:spcPct val="115000"/>
                        </a:lnSpc>
                        <a:spcAft>
                          <a:spcPts val="0"/>
                        </a:spcAft>
                      </a:pPr>
                      <a:r>
                        <a:rPr lang="tr-TR" sz="800">
                          <a:effectLst/>
                        </a:rPr>
                        <a:t>Gerçekleşme Durumu% (a*100)/b</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tc>
                  <a:txBody>
                    <a:bodyPr/>
                    <a:lstStyle/>
                    <a:p>
                      <a:pPr algn="l">
                        <a:lnSpc>
                          <a:spcPct val="115000"/>
                        </a:lnSpc>
                        <a:spcAft>
                          <a:spcPts val="0"/>
                        </a:spcAft>
                      </a:pPr>
                      <a:r>
                        <a:rPr lang="tr-TR" sz="800">
                          <a:effectLst/>
                        </a:rPr>
                        <a:t>Kesin Harcama (a)</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tc>
                  <a:txBody>
                    <a:bodyPr/>
                    <a:lstStyle/>
                    <a:p>
                      <a:pPr algn="l">
                        <a:lnSpc>
                          <a:spcPct val="115000"/>
                        </a:lnSpc>
                        <a:spcAft>
                          <a:spcPts val="0"/>
                        </a:spcAft>
                      </a:pPr>
                      <a:r>
                        <a:rPr lang="tr-TR" sz="800">
                          <a:effectLst/>
                        </a:rPr>
                        <a:t>Kalan Ödenek</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extLst>
                  <a:ext uri="{0D108BD9-81ED-4DB2-BD59-A6C34878D82A}">
                    <a16:rowId xmlns:a16="http://schemas.microsoft.com/office/drawing/2014/main" val="3627230646"/>
                  </a:ext>
                </a:extLst>
              </a:tr>
              <a:tr h="221843">
                <a:tc>
                  <a:txBody>
                    <a:bodyPr/>
                    <a:lstStyle/>
                    <a:p>
                      <a:pPr algn="ctr">
                        <a:lnSpc>
                          <a:spcPct val="115000"/>
                        </a:lnSpc>
                        <a:spcAft>
                          <a:spcPts val="0"/>
                        </a:spcAft>
                      </a:pPr>
                      <a:r>
                        <a:rPr lang="tr-TR" sz="800" dirty="0">
                          <a:effectLst/>
                        </a:rPr>
                        <a:t>01.3.9.00-2-01.1</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tc>
                  <a:txBody>
                    <a:bodyPr/>
                    <a:lstStyle/>
                    <a:p>
                      <a:pPr algn="ctr">
                        <a:lnSpc>
                          <a:spcPct val="115000"/>
                        </a:lnSpc>
                        <a:spcAft>
                          <a:spcPts val="0"/>
                        </a:spcAft>
                      </a:pPr>
                      <a:r>
                        <a:rPr lang="tr-TR" sz="800" dirty="0">
                          <a:effectLst/>
                        </a:rPr>
                        <a:t>Personel Giderleri</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tc>
                  <a:txBody>
                    <a:bodyPr/>
                    <a:lstStyle/>
                    <a:p>
                      <a:pPr algn="ctr">
                        <a:lnSpc>
                          <a:spcPct val="115000"/>
                        </a:lnSpc>
                        <a:spcAft>
                          <a:spcPts val="0"/>
                        </a:spcAft>
                      </a:pPr>
                      <a:r>
                        <a:rPr lang="tr-TR" sz="800" dirty="0" smtClean="0">
                          <a:effectLst/>
                        </a:rPr>
                        <a:t>5.208.550,00</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tc>
                  <a:txBody>
                    <a:bodyPr/>
                    <a:lstStyle/>
                    <a:p>
                      <a:pPr algn="ctr">
                        <a:lnSpc>
                          <a:spcPct val="115000"/>
                        </a:lnSpc>
                        <a:spcAft>
                          <a:spcPts val="0"/>
                        </a:spcAft>
                      </a:pPr>
                      <a:r>
                        <a:rPr lang="tr-TR" sz="800" dirty="0" smtClean="0">
                          <a:effectLst/>
                        </a:rPr>
                        <a:t>5.208.550,00</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tc>
                  <a:txBody>
                    <a:bodyPr/>
                    <a:lstStyle/>
                    <a:p>
                      <a:pPr algn="ctr">
                        <a:lnSpc>
                          <a:spcPct val="115000"/>
                        </a:lnSpc>
                        <a:spcAft>
                          <a:spcPts val="0"/>
                        </a:spcAft>
                      </a:pPr>
                      <a:r>
                        <a:rPr lang="tr-TR" sz="800" dirty="0">
                          <a:effectLst/>
                        </a:rPr>
                        <a:t>%100</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tc>
                  <a:txBody>
                    <a:bodyPr/>
                    <a:lstStyle/>
                    <a:p>
                      <a:pPr algn="ctr">
                        <a:lnSpc>
                          <a:spcPct val="115000"/>
                        </a:lnSpc>
                        <a:spcAft>
                          <a:spcPts val="0"/>
                        </a:spcAft>
                      </a:pPr>
                      <a:r>
                        <a:rPr lang="tr-TR" sz="800" dirty="0" smtClean="0">
                          <a:effectLst/>
                        </a:rPr>
                        <a:t>5.208.465,39</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tc>
                  <a:txBody>
                    <a:bodyPr/>
                    <a:lstStyle/>
                    <a:p>
                      <a:pPr algn="ctr">
                        <a:lnSpc>
                          <a:spcPct val="115000"/>
                        </a:lnSpc>
                        <a:spcAft>
                          <a:spcPts val="0"/>
                        </a:spcAft>
                      </a:pPr>
                      <a:r>
                        <a:rPr lang="tr-TR" sz="800" dirty="0" smtClean="0">
                          <a:effectLst/>
                        </a:rPr>
                        <a:t>84,61</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extLst>
                  <a:ext uri="{0D108BD9-81ED-4DB2-BD59-A6C34878D82A}">
                    <a16:rowId xmlns:a16="http://schemas.microsoft.com/office/drawing/2014/main" val="1498868043"/>
                  </a:ext>
                </a:extLst>
              </a:tr>
              <a:tr h="282262">
                <a:tc>
                  <a:txBody>
                    <a:bodyPr/>
                    <a:lstStyle/>
                    <a:p>
                      <a:pPr algn="ctr">
                        <a:lnSpc>
                          <a:spcPct val="115000"/>
                        </a:lnSpc>
                        <a:spcAft>
                          <a:spcPts val="0"/>
                        </a:spcAft>
                      </a:pPr>
                      <a:r>
                        <a:rPr lang="tr-TR" sz="800" dirty="0">
                          <a:effectLst/>
                        </a:rPr>
                        <a:t>01.3.9.00-2-02.1</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tc>
                  <a:txBody>
                    <a:bodyPr/>
                    <a:lstStyle/>
                    <a:p>
                      <a:pPr algn="ctr">
                        <a:lnSpc>
                          <a:spcPct val="115000"/>
                        </a:lnSpc>
                        <a:spcAft>
                          <a:spcPts val="0"/>
                        </a:spcAft>
                      </a:pPr>
                      <a:r>
                        <a:rPr lang="tr-TR" sz="800" dirty="0">
                          <a:effectLst/>
                        </a:rPr>
                        <a:t>Sos. </a:t>
                      </a:r>
                      <a:r>
                        <a:rPr lang="tr-TR" sz="800" dirty="0" err="1">
                          <a:effectLst/>
                        </a:rPr>
                        <a:t>Güv</a:t>
                      </a:r>
                      <a:r>
                        <a:rPr lang="tr-TR" sz="800" dirty="0">
                          <a:effectLst/>
                        </a:rPr>
                        <a:t>. Kur. D. Prim. Giderleri</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tc>
                  <a:txBody>
                    <a:bodyPr/>
                    <a:lstStyle/>
                    <a:p>
                      <a:pPr algn="ctr">
                        <a:lnSpc>
                          <a:spcPct val="115000"/>
                        </a:lnSpc>
                        <a:spcAft>
                          <a:spcPts val="0"/>
                        </a:spcAft>
                      </a:pPr>
                      <a:r>
                        <a:rPr lang="tr-TR" sz="800" dirty="0" smtClean="0">
                          <a:effectLst/>
                        </a:rPr>
                        <a:t>701.070,00</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tc>
                  <a:txBody>
                    <a:bodyPr/>
                    <a:lstStyle/>
                    <a:p>
                      <a:pPr algn="ctr">
                        <a:lnSpc>
                          <a:spcPct val="115000"/>
                        </a:lnSpc>
                        <a:spcAft>
                          <a:spcPts val="0"/>
                        </a:spcAft>
                      </a:pPr>
                      <a:r>
                        <a:rPr lang="tr-TR" sz="800" dirty="0" smtClean="0">
                          <a:effectLst/>
                        </a:rPr>
                        <a:t>701.070,00</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tc>
                  <a:txBody>
                    <a:bodyPr/>
                    <a:lstStyle/>
                    <a:p>
                      <a:pPr algn="ctr">
                        <a:lnSpc>
                          <a:spcPct val="115000"/>
                        </a:lnSpc>
                        <a:spcAft>
                          <a:spcPts val="0"/>
                        </a:spcAft>
                      </a:pPr>
                      <a:r>
                        <a:rPr lang="tr-TR" sz="800" dirty="0">
                          <a:effectLst/>
                        </a:rPr>
                        <a:t>%100</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tc>
                  <a:txBody>
                    <a:bodyPr/>
                    <a:lstStyle/>
                    <a:p>
                      <a:pPr algn="ctr">
                        <a:lnSpc>
                          <a:spcPct val="115000"/>
                        </a:lnSpc>
                        <a:spcAft>
                          <a:spcPts val="0"/>
                        </a:spcAft>
                      </a:pPr>
                      <a:r>
                        <a:rPr lang="tr-TR" sz="800" dirty="0" smtClean="0">
                          <a:effectLst/>
                        </a:rPr>
                        <a:t>700.997,10</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tc>
                  <a:txBody>
                    <a:bodyPr/>
                    <a:lstStyle/>
                    <a:p>
                      <a:pPr algn="ctr">
                        <a:lnSpc>
                          <a:spcPct val="115000"/>
                        </a:lnSpc>
                        <a:spcAft>
                          <a:spcPts val="0"/>
                        </a:spcAft>
                      </a:pPr>
                      <a:r>
                        <a:rPr lang="tr-TR" sz="800" dirty="0" smtClean="0">
                          <a:effectLst/>
                        </a:rPr>
                        <a:t>72,90</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extLst>
                  <a:ext uri="{0D108BD9-81ED-4DB2-BD59-A6C34878D82A}">
                    <a16:rowId xmlns:a16="http://schemas.microsoft.com/office/drawing/2014/main" val="516151007"/>
                  </a:ext>
                </a:extLst>
              </a:tr>
              <a:tr h="421299">
                <a:tc>
                  <a:txBody>
                    <a:bodyPr/>
                    <a:lstStyle/>
                    <a:p>
                      <a:pPr algn="ctr">
                        <a:lnSpc>
                          <a:spcPct val="115000"/>
                        </a:lnSpc>
                        <a:spcAft>
                          <a:spcPts val="0"/>
                        </a:spcAft>
                      </a:pPr>
                      <a:r>
                        <a:rPr lang="tr-TR" sz="800" dirty="0">
                          <a:effectLst/>
                        </a:rPr>
                        <a:t>01.3.9.00-2-03.2</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tc>
                  <a:txBody>
                    <a:bodyPr/>
                    <a:lstStyle/>
                    <a:p>
                      <a:pPr algn="ctr">
                        <a:lnSpc>
                          <a:spcPct val="115000"/>
                        </a:lnSpc>
                        <a:spcAft>
                          <a:spcPts val="0"/>
                        </a:spcAft>
                      </a:pPr>
                      <a:r>
                        <a:rPr lang="tr-TR" sz="800" dirty="0">
                          <a:effectLst/>
                        </a:rPr>
                        <a:t>Tüketime Yönelik Mal ve Malzeme Alımları</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tc>
                  <a:txBody>
                    <a:bodyPr/>
                    <a:lstStyle/>
                    <a:p>
                      <a:pPr algn="ctr">
                        <a:lnSpc>
                          <a:spcPct val="115000"/>
                        </a:lnSpc>
                        <a:spcAft>
                          <a:spcPts val="0"/>
                        </a:spcAft>
                      </a:pPr>
                      <a:r>
                        <a:rPr lang="tr-TR" sz="800" dirty="0" smtClean="0">
                          <a:effectLst/>
                        </a:rPr>
                        <a:t>68.000,00</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tc>
                  <a:txBody>
                    <a:bodyPr/>
                    <a:lstStyle/>
                    <a:p>
                      <a:pPr algn="ctr">
                        <a:lnSpc>
                          <a:spcPct val="115000"/>
                        </a:lnSpc>
                        <a:spcAft>
                          <a:spcPts val="0"/>
                        </a:spcAft>
                      </a:pPr>
                      <a:r>
                        <a:rPr lang="tr-TR" sz="800" dirty="0" smtClean="0">
                          <a:effectLst/>
                        </a:rPr>
                        <a:t>68.000,00</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tc>
                  <a:txBody>
                    <a:bodyPr/>
                    <a:lstStyle/>
                    <a:p>
                      <a:pPr algn="ctr">
                        <a:lnSpc>
                          <a:spcPct val="115000"/>
                        </a:lnSpc>
                        <a:spcAft>
                          <a:spcPts val="0"/>
                        </a:spcAft>
                      </a:pPr>
                      <a:r>
                        <a:rPr lang="tr-TR" sz="800" dirty="0" smtClean="0">
                          <a:effectLst/>
                        </a:rPr>
                        <a:t>%27</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tc>
                  <a:txBody>
                    <a:bodyPr/>
                    <a:lstStyle/>
                    <a:p>
                      <a:pPr algn="ctr">
                        <a:lnSpc>
                          <a:spcPct val="115000"/>
                        </a:lnSpc>
                        <a:spcAft>
                          <a:spcPts val="0"/>
                        </a:spcAft>
                      </a:pPr>
                      <a:r>
                        <a:rPr lang="tr-TR" sz="800" dirty="0" smtClean="0">
                          <a:effectLst/>
                        </a:rPr>
                        <a:t>17.190,24</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tc>
                  <a:txBody>
                    <a:bodyPr/>
                    <a:lstStyle/>
                    <a:p>
                      <a:pPr algn="ctr">
                        <a:lnSpc>
                          <a:spcPct val="115000"/>
                        </a:lnSpc>
                        <a:spcAft>
                          <a:spcPts val="0"/>
                        </a:spcAft>
                      </a:pPr>
                      <a:r>
                        <a:rPr lang="tr-TR" sz="800" dirty="0" smtClean="0">
                          <a:effectLst/>
                        </a:rPr>
                        <a:t>50.809,76</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extLst>
                  <a:ext uri="{0D108BD9-81ED-4DB2-BD59-A6C34878D82A}">
                    <a16:rowId xmlns:a16="http://schemas.microsoft.com/office/drawing/2014/main" val="1761193712"/>
                  </a:ext>
                </a:extLst>
              </a:tr>
              <a:tr h="211158">
                <a:tc>
                  <a:txBody>
                    <a:bodyPr/>
                    <a:lstStyle/>
                    <a:p>
                      <a:pPr algn="ctr">
                        <a:lnSpc>
                          <a:spcPct val="115000"/>
                        </a:lnSpc>
                        <a:spcAft>
                          <a:spcPts val="0"/>
                        </a:spcAft>
                      </a:pPr>
                      <a:r>
                        <a:rPr lang="tr-TR" sz="800" dirty="0">
                          <a:effectLst/>
                        </a:rPr>
                        <a:t>01.3.9.00-2-03.3</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tc>
                  <a:txBody>
                    <a:bodyPr/>
                    <a:lstStyle/>
                    <a:p>
                      <a:pPr algn="ctr">
                        <a:lnSpc>
                          <a:spcPct val="115000"/>
                        </a:lnSpc>
                        <a:spcAft>
                          <a:spcPts val="0"/>
                        </a:spcAft>
                      </a:pPr>
                      <a:r>
                        <a:rPr lang="tr-TR" sz="800" dirty="0">
                          <a:effectLst/>
                        </a:rPr>
                        <a:t>Yolluklar</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tc>
                  <a:txBody>
                    <a:bodyPr/>
                    <a:lstStyle/>
                    <a:p>
                      <a:pPr algn="ctr">
                        <a:lnSpc>
                          <a:spcPct val="115000"/>
                        </a:lnSpc>
                        <a:spcAft>
                          <a:spcPts val="0"/>
                        </a:spcAft>
                      </a:pPr>
                      <a:r>
                        <a:rPr lang="tr-TR" sz="800" dirty="0" smtClean="0">
                          <a:effectLst/>
                        </a:rPr>
                        <a:t>24.000,00</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tc>
                  <a:txBody>
                    <a:bodyPr/>
                    <a:lstStyle/>
                    <a:p>
                      <a:pPr algn="ctr">
                        <a:lnSpc>
                          <a:spcPct val="115000"/>
                        </a:lnSpc>
                        <a:spcAft>
                          <a:spcPts val="0"/>
                        </a:spcAft>
                      </a:pPr>
                      <a:r>
                        <a:rPr lang="tr-TR" sz="800" dirty="0" smtClean="0">
                          <a:effectLst/>
                        </a:rPr>
                        <a:t>24.000,00</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tc>
                  <a:txBody>
                    <a:bodyPr/>
                    <a:lstStyle/>
                    <a:p>
                      <a:pPr algn="ctr">
                        <a:lnSpc>
                          <a:spcPct val="115000"/>
                        </a:lnSpc>
                        <a:spcAft>
                          <a:spcPts val="0"/>
                        </a:spcAft>
                      </a:pPr>
                      <a:r>
                        <a:rPr lang="tr-TR" sz="800" dirty="0" smtClean="0">
                          <a:effectLst/>
                        </a:rPr>
                        <a:t>%46</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tc>
                  <a:txBody>
                    <a:bodyPr/>
                    <a:lstStyle/>
                    <a:p>
                      <a:pPr algn="ctr">
                        <a:lnSpc>
                          <a:spcPct val="115000"/>
                        </a:lnSpc>
                        <a:spcAft>
                          <a:spcPts val="0"/>
                        </a:spcAft>
                      </a:pPr>
                      <a:r>
                        <a:rPr lang="tr-TR" sz="800" dirty="0" smtClean="0">
                          <a:effectLst/>
                        </a:rPr>
                        <a:t>11.038,57</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tc>
                  <a:txBody>
                    <a:bodyPr/>
                    <a:lstStyle/>
                    <a:p>
                      <a:pPr algn="ctr">
                        <a:lnSpc>
                          <a:spcPct val="115000"/>
                        </a:lnSpc>
                        <a:spcAft>
                          <a:spcPts val="0"/>
                        </a:spcAft>
                      </a:pPr>
                      <a:r>
                        <a:rPr lang="tr-TR" sz="800" dirty="0" smtClean="0">
                          <a:effectLst/>
                        </a:rPr>
                        <a:t>12.961,43</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extLst>
                  <a:ext uri="{0D108BD9-81ED-4DB2-BD59-A6C34878D82A}">
                    <a16:rowId xmlns:a16="http://schemas.microsoft.com/office/drawing/2014/main" val="936922039"/>
                  </a:ext>
                </a:extLst>
              </a:tr>
              <a:tr h="219808">
                <a:tc>
                  <a:txBody>
                    <a:bodyPr/>
                    <a:lstStyle/>
                    <a:p>
                      <a:pPr algn="ctr">
                        <a:lnSpc>
                          <a:spcPct val="115000"/>
                        </a:lnSpc>
                        <a:spcAft>
                          <a:spcPts val="0"/>
                        </a:spcAft>
                      </a:pPr>
                      <a:r>
                        <a:rPr lang="tr-TR" sz="800" dirty="0">
                          <a:effectLst/>
                        </a:rPr>
                        <a:t>01.3.9.00-2-03.5</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tc>
                  <a:txBody>
                    <a:bodyPr/>
                    <a:lstStyle/>
                    <a:p>
                      <a:pPr algn="ctr">
                        <a:lnSpc>
                          <a:spcPct val="115000"/>
                        </a:lnSpc>
                        <a:spcAft>
                          <a:spcPts val="0"/>
                        </a:spcAft>
                      </a:pPr>
                      <a:r>
                        <a:rPr lang="tr-TR" sz="800" dirty="0">
                          <a:effectLst/>
                        </a:rPr>
                        <a:t>Hizmet Alımları</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tc>
                  <a:txBody>
                    <a:bodyPr/>
                    <a:lstStyle/>
                    <a:p>
                      <a:pPr algn="ctr">
                        <a:lnSpc>
                          <a:spcPct val="115000"/>
                        </a:lnSpc>
                        <a:spcAft>
                          <a:spcPts val="0"/>
                        </a:spcAft>
                      </a:pPr>
                      <a:r>
                        <a:rPr lang="tr-TR" sz="800" dirty="0" smtClean="0">
                          <a:effectLst/>
                        </a:rPr>
                        <a:t>117.000,00</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tc>
                  <a:txBody>
                    <a:bodyPr/>
                    <a:lstStyle/>
                    <a:p>
                      <a:pPr algn="ctr">
                        <a:lnSpc>
                          <a:spcPct val="115000"/>
                        </a:lnSpc>
                        <a:spcAft>
                          <a:spcPts val="0"/>
                        </a:spcAft>
                      </a:pPr>
                      <a:r>
                        <a:rPr lang="tr-TR" sz="800" dirty="0" smtClean="0">
                          <a:effectLst/>
                        </a:rPr>
                        <a:t>117.000,00</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tc>
                  <a:txBody>
                    <a:bodyPr/>
                    <a:lstStyle/>
                    <a:p>
                      <a:pPr algn="ctr">
                        <a:lnSpc>
                          <a:spcPct val="115000"/>
                        </a:lnSpc>
                        <a:spcAft>
                          <a:spcPts val="0"/>
                        </a:spcAft>
                      </a:pPr>
                      <a:r>
                        <a:rPr lang="tr-TR" sz="900" dirty="0" smtClean="0">
                          <a:effectLst/>
                          <a:latin typeface="Calibri" panose="020F0502020204030204" pitchFamily="34" charset="0"/>
                          <a:ea typeface="Calibri" panose="020F0502020204030204" pitchFamily="34" charset="0"/>
                          <a:cs typeface="Times New Roman" panose="02020603050405020304" pitchFamily="18" charset="0"/>
                        </a:rPr>
                        <a:t>%97</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tc>
                  <a:txBody>
                    <a:bodyPr/>
                    <a:lstStyle/>
                    <a:p>
                      <a:pPr algn="ctr">
                        <a:lnSpc>
                          <a:spcPct val="115000"/>
                        </a:lnSpc>
                        <a:spcAft>
                          <a:spcPts val="0"/>
                        </a:spcAft>
                      </a:pPr>
                      <a:r>
                        <a:rPr lang="tr-TR" sz="800" dirty="0" smtClean="0">
                          <a:effectLst/>
                        </a:rPr>
                        <a:t>114.833,49</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tc>
                  <a:txBody>
                    <a:bodyPr/>
                    <a:lstStyle/>
                    <a:p>
                      <a:pPr algn="ctr">
                        <a:lnSpc>
                          <a:spcPct val="115000"/>
                        </a:lnSpc>
                        <a:spcAft>
                          <a:spcPts val="0"/>
                        </a:spcAft>
                      </a:pPr>
                      <a:r>
                        <a:rPr lang="tr-TR" sz="800" dirty="0" smtClean="0">
                          <a:effectLst/>
                        </a:rPr>
                        <a:t>2.166,51</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extLst>
                  <a:ext uri="{0D108BD9-81ED-4DB2-BD59-A6C34878D82A}">
                    <a16:rowId xmlns:a16="http://schemas.microsoft.com/office/drawing/2014/main" val="4079141505"/>
                  </a:ext>
                </a:extLst>
              </a:tr>
              <a:tr h="702164">
                <a:tc>
                  <a:txBody>
                    <a:bodyPr/>
                    <a:lstStyle/>
                    <a:p>
                      <a:pPr algn="ctr">
                        <a:lnSpc>
                          <a:spcPct val="115000"/>
                        </a:lnSpc>
                        <a:spcAft>
                          <a:spcPts val="0"/>
                        </a:spcAft>
                      </a:pPr>
                      <a:r>
                        <a:rPr lang="tr-TR" sz="800">
                          <a:effectLst/>
                        </a:rPr>
                        <a:t>01.3.9.00-2-03.7</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tc>
                  <a:txBody>
                    <a:bodyPr/>
                    <a:lstStyle/>
                    <a:p>
                      <a:pPr algn="ctr">
                        <a:lnSpc>
                          <a:spcPct val="115000"/>
                        </a:lnSpc>
                        <a:spcAft>
                          <a:spcPts val="0"/>
                        </a:spcAft>
                      </a:pPr>
                      <a:r>
                        <a:rPr lang="tr-TR" sz="800" dirty="0">
                          <a:effectLst/>
                        </a:rPr>
                        <a:t>Menkul Mal, </a:t>
                      </a:r>
                      <a:r>
                        <a:rPr lang="tr-TR" sz="800" dirty="0" err="1">
                          <a:effectLst/>
                        </a:rPr>
                        <a:t>Gayrimaddi</a:t>
                      </a:r>
                      <a:r>
                        <a:rPr lang="tr-TR" sz="800" dirty="0">
                          <a:effectLst/>
                        </a:rPr>
                        <a:t> Hak Alım, Bakım ve Onarım</a:t>
                      </a:r>
                      <a:endParaRPr lang="tr-TR" sz="900" dirty="0">
                        <a:effectLst/>
                      </a:endParaRPr>
                    </a:p>
                    <a:p>
                      <a:pPr algn="ctr">
                        <a:lnSpc>
                          <a:spcPct val="115000"/>
                        </a:lnSpc>
                        <a:spcAft>
                          <a:spcPts val="0"/>
                        </a:spcAft>
                      </a:pPr>
                      <a:r>
                        <a:rPr lang="tr-TR" sz="800" dirty="0">
                          <a:effectLst/>
                        </a:rPr>
                        <a:t>Giderleri</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tc>
                  <a:txBody>
                    <a:bodyPr/>
                    <a:lstStyle/>
                    <a:p>
                      <a:pPr algn="ctr">
                        <a:lnSpc>
                          <a:spcPct val="115000"/>
                        </a:lnSpc>
                        <a:spcAft>
                          <a:spcPts val="0"/>
                        </a:spcAft>
                      </a:pPr>
                      <a:r>
                        <a:rPr lang="tr-TR" sz="800" dirty="0" smtClean="0">
                          <a:effectLst/>
                        </a:rPr>
                        <a:t>69.000,00</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tc>
                  <a:txBody>
                    <a:bodyPr/>
                    <a:lstStyle/>
                    <a:p>
                      <a:pPr algn="ctr">
                        <a:lnSpc>
                          <a:spcPct val="115000"/>
                        </a:lnSpc>
                        <a:spcAft>
                          <a:spcPts val="0"/>
                        </a:spcAft>
                      </a:pPr>
                      <a:r>
                        <a:rPr lang="tr-TR" sz="800" dirty="0" smtClean="0">
                          <a:effectLst/>
                        </a:rPr>
                        <a:t>69.000,00</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tc>
                  <a:txBody>
                    <a:bodyPr/>
                    <a:lstStyle/>
                    <a:p>
                      <a:pPr algn="ctr">
                        <a:lnSpc>
                          <a:spcPct val="115000"/>
                        </a:lnSpc>
                        <a:spcAft>
                          <a:spcPts val="0"/>
                        </a:spcAft>
                      </a:pPr>
                      <a:r>
                        <a:rPr lang="tr-TR" sz="800" dirty="0">
                          <a:effectLst/>
                        </a:rPr>
                        <a:t>% </a:t>
                      </a:r>
                      <a:r>
                        <a:rPr lang="tr-TR" sz="800" dirty="0" smtClean="0">
                          <a:effectLst/>
                        </a:rPr>
                        <a:t>57</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tc>
                  <a:txBody>
                    <a:bodyPr/>
                    <a:lstStyle/>
                    <a:p>
                      <a:pPr algn="ctr">
                        <a:lnSpc>
                          <a:spcPct val="115000"/>
                        </a:lnSpc>
                        <a:spcAft>
                          <a:spcPts val="0"/>
                        </a:spcAft>
                      </a:pPr>
                      <a:r>
                        <a:rPr lang="tr-TR" sz="800" dirty="0" smtClean="0">
                          <a:effectLst/>
                        </a:rPr>
                        <a:t>39.535,90</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tc>
                  <a:txBody>
                    <a:bodyPr/>
                    <a:lstStyle/>
                    <a:p>
                      <a:pPr algn="ctr">
                        <a:lnSpc>
                          <a:spcPct val="115000"/>
                        </a:lnSpc>
                        <a:spcAft>
                          <a:spcPts val="0"/>
                        </a:spcAft>
                      </a:pPr>
                      <a:r>
                        <a:rPr lang="tr-TR" sz="800" dirty="0" smtClean="0">
                          <a:effectLst/>
                        </a:rPr>
                        <a:t>29.464,10</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extLst>
                  <a:ext uri="{0D108BD9-81ED-4DB2-BD59-A6C34878D82A}">
                    <a16:rowId xmlns:a16="http://schemas.microsoft.com/office/drawing/2014/main" val="3542815719"/>
                  </a:ext>
                </a:extLst>
              </a:tr>
              <a:tr h="427638">
                <a:tc>
                  <a:txBody>
                    <a:bodyPr/>
                    <a:lstStyle/>
                    <a:p>
                      <a:pPr algn="ctr">
                        <a:lnSpc>
                          <a:spcPct val="115000"/>
                        </a:lnSpc>
                        <a:spcAft>
                          <a:spcPts val="0"/>
                        </a:spcAft>
                      </a:pPr>
                      <a:r>
                        <a:rPr lang="tr-TR" sz="800">
                          <a:effectLst/>
                        </a:rPr>
                        <a:t>01.3.9.00-2-03.8</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tc>
                  <a:txBody>
                    <a:bodyPr/>
                    <a:lstStyle/>
                    <a:p>
                      <a:pPr algn="ctr">
                        <a:lnSpc>
                          <a:spcPct val="115000"/>
                        </a:lnSpc>
                        <a:spcAft>
                          <a:spcPts val="0"/>
                        </a:spcAft>
                      </a:pPr>
                      <a:r>
                        <a:rPr lang="tr-TR" sz="800" dirty="0">
                          <a:effectLst/>
                        </a:rPr>
                        <a:t>Gayrimenkul Mal Bakım Ve Onarım Giderleri</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tc>
                  <a:txBody>
                    <a:bodyPr/>
                    <a:lstStyle/>
                    <a:p>
                      <a:pPr algn="ctr">
                        <a:lnSpc>
                          <a:spcPct val="115000"/>
                        </a:lnSpc>
                        <a:spcAft>
                          <a:spcPts val="0"/>
                        </a:spcAft>
                      </a:pPr>
                      <a:r>
                        <a:rPr lang="tr-TR" sz="800" dirty="0" smtClean="0">
                          <a:effectLst/>
                        </a:rPr>
                        <a:t>20.000,00</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tc>
                  <a:txBody>
                    <a:bodyPr/>
                    <a:lstStyle/>
                    <a:p>
                      <a:pPr algn="ctr">
                        <a:lnSpc>
                          <a:spcPct val="115000"/>
                        </a:lnSpc>
                        <a:spcAft>
                          <a:spcPts val="0"/>
                        </a:spcAft>
                      </a:pPr>
                      <a:r>
                        <a:rPr lang="tr-TR" sz="800" dirty="0" smtClean="0">
                          <a:effectLst/>
                        </a:rPr>
                        <a:t>20.000,00</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tc>
                  <a:txBody>
                    <a:bodyPr/>
                    <a:lstStyle/>
                    <a:p>
                      <a:pPr algn="ctr">
                        <a:lnSpc>
                          <a:spcPct val="115000"/>
                        </a:lnSpc>
                        <a:spcAft>
                          <a:spcPts val="0"/>
                        </a:spcAft>
                      </a:pPr>
                      <a:r>
                        <a:rPr lang="tr-TR" sz="800" dirty="0">
                          <a:effectLst/>
                        </a:rPr>
                        <a:t>% </a:t>
                      </a:r>
                      <a:r>
                        <a:rPr lang="tr-TR" sz="800" dirty="0" smtClean="0">
                          <a:effectLst/>
                        </a:rPr>
                        <a:t>0</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tc>
                  <a:txBody>
                    <a:bodyPr/>
                    <a:lstStyle/>
                    <a:p>
                      <a:pPr algn="ctr">
                        <a:lnSpc>
                          <a:spcPct val="115000"/>
                        </a:lnSpc>
                        <a:spcAft>
                          <a:spcPts val="0"/>
                        </a:spcAft>
                      </a:pPr>
                      <a:r>
                        <a:rPr lang="tr-TR" sz="800" dirty="0" smtClean="0">
                          <a:effectLst/>
                        </a:rPr>
                        <a:t>0</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tc>
                  <a:txBody>
                    <a:bodyPr/>
                    <a:lstStyle/>
                    <a:p>
                      <a:pPr algn="ctr">
                        <a:lnSpc>
                          <a:spcPct val="115000"/>
                        </a:lnSpc>
                        <a:spcAft>
                          <a:spcPts val="0"/>
                        </a:spcAft>
                      </a:pPr>
                      <a:r>
                        <a:rPr lang="tr-TR" sz="800" dirty="0" smtClean="0">
                          <a:effectLst/>
                        </a:rPr>
                        <a:t>20.000,00</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extLst>
                  <a:ext uri="{0D108BD9-81ED-4DB2-BD59-A6C34878D82A}">
                    <a16:rowId xmlns:a16="http://schemas.microsoft.com/office/drawing/2014/main" val="399615806"/>
                  </a:ext>
                </a:extLst>
              </a:tr>
              <a:tr h="427638">
                <a:tc>
                  <a:txBody>
                    <a:bodyPr/>
                    <a:lstStyle/>
                    <a:p>
                      <a:pPr algn="ctr">
                        <a:lnSpc>
                          <a:spcPct val="115000"/>
                        </a:lnSpc>
                        <a:spcAft>
                          <a:spcPts val="0"/>
                        </a:spcAft>
                      </a:pPr>
                      <a:r>
                        <a:rPr lang="tr-TR" sz="800">
                          <a:effectLst/>
                        </a:rPr>
                        <a:t>08.1.0.00-2-06.5</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tc>
                  <a:txBody>
                    <a:bodyPr/>
                    <a:lstStyle/>
                    <a:p>
                      <a:pPr algn="ctr">
                        <a:lnSpc>
                          <a:spcPct val="115000"/>
                        </a:lnSpc>
                        <a:spcAft>
                          <a:spcPts val="0"/>
                        </a:spcAft>
                      </a:pPr>
                      <a:r>
                        <a:rPr lang="tr-TR" sz="800" dirty="0">
                          <a:effectLst/>
                        </a:rPr>
                        <a:t>Gayrimenkul Sermaye Üretim Giderleri</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tc>
                  <a:txBody>
                    <a:bodyPr/>
                    <a:lstStyle/>
                    <a:p>
                      <a:pPr algn="ctr">
                        <a:lnSpc>
                          <a:spcPct val="115000"/>
                        </a:lnSpc>
                        <a:spcAft>
                          <a:spcPts val="0"/>
                        </a:spcAft>
                      </a:pPr>
                      <a:r>
                        <a:rPr lang="tr-TR" sz="800" dirty="0" smtClean="0">
                          <a:effectLst/>
                        </a:rPr>
                        <a:t>92.675.000,00</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tc>
                  <a:txBody>
                    <a:bodyPr/>
                    <a:lstStyle/>
                    <a:p>
                      <a:pPr algn="ctr">
                        <a:lnSpc>
                          <a:spcPct val="115000"/>
                        </a:lnSpc>
                        <a:spcAft>
                          <a:spcPts val="0"/>
                        </a:spcAft>
                      </a:pPr>
                      <a:r>
                        <a:rPr lang="tr-TR" sz="800" dirty="0" smtClean="0">
                          <a:effectLst/>
                        </a:rPr>
                        <a:t>92.675.000,00</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tc>
                  <a:txBody>
                    <a:bodyPr/>
                    <a:lstStyle/>
                    <a:p>
                      <a:pPr algn="ctr">
                        <a:lnSpc>
                          <a:spcPct val="115000"/>
                        </a:lnSpc>
                        <a:spcAft>
                          <a:spcPts val="0"/>
                        </a:spcAft>
                      </a:pPr>
                      <a:r>
                        <a:rPr lang="tr-TR" sz="800" dirty="0">
                          <a:effectLst/>
                        </a:rPr>
                        <a:t>% </a:t>
                      </a:r>
                      <a:r>
                        <a:rPr lang="tr-TR" sz="800" dirty="0" smtClean="0">
                          <a:effectLst/>
                        </a:rPr>
                        <a:t>52</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tc>
                  <a:txBody>
                    <a:bodyPr/>
                    <a:lstStyle/>
                    <a:p>
                      <a:pPr algn="ctr">
                        <a:lnSpc>
                          <a:spcPct val="115000"/>
                        </a:lnSpc>
                        <a:spcAft>
                          <a:spcPts val="0"/>
                        </a:spcAft>
                      </a:pPr>
                      <a:r>
                        <a:rPr lang="tr-TR" sz="800" dirty="0" smtClean="0">
                          <a:effectLst/>
                        </a:rPr>
                        <a:t>48.626.228,81</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tc>
                  <a:txBody>
                    <a:bodyPr/>
                    <a:lstStyle/>
                    <a:p>
                      <a:pPr algn="ctr">
                        <a:lnSpc>
                          <a:spcPct val="115000"/>
                        </a:lnSpc>
                        <a:spcAft>
                          <a:spcPts val="0"/>
                        </a:spcAft>
                      </a:pPr>
                      <a:r>
                        <a:rPr lang="tr-TR" sz="800" dirty="0" smtClean="0">
                          <a:effectLst/>
                        </a:rPr>
                        <a:t>44.048.771,19</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extLst>
                  <a:ext uri="{0D108BD9-81ED-4DB2-BD59-A6C34878D82A}">
                    <a16:rowId xmlns:a16="http://schemas.microsoft.com/office/drawing/2014/main" val="1517098753"/>
                  </a:ext>
                </a:extLst>
              </a:tr>
              <a:tr h="282262">
                <a:tc>
                  <a:txBody>
                    <a:bodyPr/>
                    <a:lstStyle/>
                    <a:p>
                      <a:pPr algn="ctr">
                        <a:lnSpc>
                          <a:spcPct val="115000"/>
                        </a:lnSpc>
                        <a:spcAft>
                          <a:spcPts val="0"/>
                        </a:spcAft>
                      </a:pPr>
                      <a:r>
                        <a:rPr lang="tr-TR" sz="800" dirty="0">
                          <a:effectLst/>
                        </a:rPr>
                        <a:t>09.4.1.00-2-06.7</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tc>
                  <a:txBody>
                    <a:bodyPr/>
                    <a:lstStyle/>
                    <a:p>
                      <a:pPr algn="ctr">
                        <a:lnSpc>
                          <a:spcPct val="115000"/>
                        </a:lnSpc>
                        <a:spcAft>
                          <a:spcPts val="0"/>
                        </a:spcAft>
                      </a:pPr>
                      <a:r>
                        <a:rPr lang="tr-TR" sz="800" dirty="0">
                          <a:effectLst/>
                        </a:rPr>
                        <a:t>Gayrimenkul Büyük Onarım Giderleri</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tc>
                  <a:txBody>
                    <a:bodyPr/>
                    <a:lstStyle/>
                    <a:p>
                      <a:pPr algn="ctr">
                        <a:lnSpc>
                          <a:spcPct val="115000"/>
                        </a:lnSpc>
                        <a:spcAft>
                          <a:spcPts val="0"/>
                        </a:spcAft>
                      </a:pPr>
                      <a:r>
                        <a:rPr lang="tr-TR" sz="800" dirty="0" smtClean="0">
                          <a:effectLst/>
                        </a:rPr>
                        <a:t>10.909.000,00</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tc>
                  <a:txBody>
                    <a:bodyPr/>
                    <a:lstStyle/>
                    <a:p>
                      <a:pPr algn="ctr">
                        <a:lnSpc>
                          <a:spcPct val="115000"/>
                        </a:lnSpc>
                        <a:spcAft>
                          <a:spcPts val="0"/>
                        </a:spcAft>
                      </a:pPr>
                      <a:r>
                        <a:rPr lang="tr-TR" sz="800" dirty="0" smtClean="0">
                          <a:effectLst/>
                        </a:rPr>
                        <a:t>10.909.000,00</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tc>
                  <a:txBody>
                    <a:bodyPr/>
                    <a:lstStyle/>
                    <a:p>
                      <a:pPr algn="ctr">
                        <a:lnSpc>
                          <a:spcPct val="115000"/>
                        </a:lnSpc>
                        <a:spcAft>
                          <a:spcPts val="0"/>
                        </a:spcAft>
                      </a:pPr>
                      <a:r>
                        <a:rPr lang="tr-TR" sz="800" dirty="0" smtClean="0">
                          <a:effectLst/>
                        </a:rPr>
                        <a:t>%99</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tc>
                  <a:txBody>
                    <a:bodyPr/>
                    <a:lstStyle/>
                    <a:p>
                      <a:pPr algn="ctr">
                        <a:lnSpc>
                          <a:spcPct val="115000"/>
                        </a:lnSpc>
                        <a:spcAft>
                          <a:spcPts val="0"/>
                        </a:spcAft>
                      </a:pPr>
                      <a:r>
                        <a:rPr lang="tr-TR" sz="800" dirty="0" smtClean="0">
                          <a:effectLst/>
                        </a:rPr>
                        <a:t>10.628.678,27</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tc>
                  <a:txBody>
                    <a:bodyPr/>
                    <a:lstStyle/>
                    <a:p>
                      <a:pPr algn="ctr">
                        <a:lnSpc>
                          <a:spcPct val="115000"/>
                        </a:lnSpc>
                        <a:spcAft>
                          <a:spcPts val="0"/>
                        </a:spcAft>
                      </a:pPr>
                      <a:r>
                        <a:rPr lang="tr-TR" sz="800" dirty="0" smtClean="0">
                          <a:effectLst/>
                        </a:rPr>
                        <a:t>280.321,73</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extLst>
                  <a:ext uri="{0D108BD9-81ED-4DB2-BD59-A6C34878D82A}">
                    <a16:rowId xmlns:a16="http://schemas.microsoft.com/office/drawing/2014/main" val="3735401002"/>
                  </a:ext>
                </a:extLst>
              </a:tr>
              <a:tr h="282262">
                <a:tc gridSpan="2">
                  <a:txBody>
                    <a:bodyPr/>
                    <a:lstStyle/>
                    <a:p>
                      <a:pPr algn="ctr">
                        <a:lnSpc>
                          <a:spcPct val="115000"/>
                        </a:lnSpc>
                        <a:spcAft>
                          <a:spcPts val="0"/>
                        </a:spcAft>
                      </a:pPr>
                      <a:r>
                        <a:rPr lang="tr-TR" sz="800" dirty="0">
                          <a:effectLst/>
                        </a:rPr>
                        <a:t>TOPLAM</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tc hMerge="1">
                  <a:txBody>
                    <a:bodyPr/>
                    <a:lstStyle/>
                    <a:p>
                      <a:endParaRPr lang="tr-TR"/>
                    </a:p>
                  </a:txBody>
                  <a:tcPr/>
                </a:tc>
                <a:tc>
                  <a:txBody>
                    <a:bodyPr/>
                    <a:lstStyle/>
                    <a:p>
                      <a:pPr marL="0" algn="ctr" rtl="0" eaLnBrk="1" latinLnBrk="0" hangingPunct="1">
                        <a:lnSpc>
                          <a:spcPct val="115000"/>
                        </a:lnSpc>
                        <a:spcAft>
                          <a:spcPts val="0"/>
                        </a:spcAft>
                      </a:pPr>
                      <a:r>
                        <a:rPr kumimoji="0" lang="tr-TR" sz="9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109.791.620,00</a:t>
                      </a:r>
                      <a:endParaRPr kumimoji="0" lang="tr-TR" sz="9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tc>
                  <a:txBody>
                    <a:bodyPr/>
                    <a:lstStyle/>
                    <a:p>
                      <a:pPr marL="0" algn="ctr" rtl="0" eaLnBrk="1" latinLnBrk="0" hangingPunct="1">
                        <a:lnSpc>
                          <a:spcPct val="115000"/>
                        </a:lnSpc>
                        <a:spcAft>
                          <a:spcPts val="0"/>
                        </a:spcAft>
                      </a:pPr>
                      <a:r>
                        <a:rPr kumimoji="0" lang="tr-TR" sz="9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109.791.620,00</a:t>
                      </a:r>
                      <a:endParaRPr kumimoji="0" lang="tr-TR" sz="9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tc>
                  <a:txBody>
                    <a:bodyPr/>
                    <a:lstStyle/>
                    <a:p>
                      <a:pPr marL="0" algn="ctr" rtl="0" eaLnBrk="1" latinLnBrk="0" hangingPunct="1">
                        <a:lnSpc>
                          <a:spcPct val="115000"/>
                        </a:lnSpc>
                        <a:spcAft>
                          <a:spcPts val="0"/>
                        </a:spcAft>
                      </a:pPr>
                      <a:r>
                        <a:rPr kumimoji="0" lang="tr-TR" sz="9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%59</a:t>
                      </a:r>
                      <a:endParaRPr kumimoji="0" lang="tr-TR" sz="9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tc>
                  <a:txBody>
                    <a:bodyPr/>
                    <a:lstStyle/>
                    <a:p>
                      <a:pPr marL="0" algn="ctr" rtl="0" eaLnBrk="1" latinLnBrk="0" hangingPunct="1">
                        <a:lnSpc>
                          <a:spcPct val="115000"/>
                        </a:lnSpc>
                        <a:spcAft>
                          <a:spcPts val="0"/>
                        </a:spcAft>
                      </a:pPr>
                      <a:r>
                        <a:rPr kumimoji="0" lang="tr-TR" sz="9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65.346.967,77</a:t>
                      </a:r>
                      <a:endParaRPr kumimoji="0" lang="tr-TR" sz="9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tc>
                  <a:txBody>
                    <a:bodyPr/>
                    <a:lstStyle/>
                    <a:p>
                      <a:pPr marL="0" algn="ctr" rtl="0" eaLnBrk="1" latinLnBrk="0" hangingPunct="1">
                        <a:lnSpc>
                          <a:spcPct val="115000"/>
                        </a:lnSpc>
                        <a:spcAft>
                          <a:spcPts val="0"/>
                        </a:spcAft>
                      </a:pPr>
                      <a:r>
                        <a:rPr kumimoji="0" lang="tr-TR" sz="9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44.444.652,23</a:t>
                      </a:r>
                      <a:endParaRPr kumimoji="0" lang="tr-TR" sz="9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351" marR="34351" marT="0" marB="0" anchor="ctr"/>
                </a:tc>
                <a:extLst>
                  <a:ext uri="{0D108BD9-81ED-4DB2-BD59-A6C34878D82A}">
                    <a16:rowId xmlns:a16="http://schemas.microsoft.com/office/drawing/2014/main" val="1919516193"/>
                  </a:ext>
                </a:extLst>
              </a:tr>
            </a:tbl>
          </a:graphicData>
        </a:graphic>
      </p:graphicFrame>
    </p:spTree>
    <p:extLst>
      <p:ext uri="{BB962C8B-B14F-4D97-AF65-F5344CB8AC3E}">
        <p14:creationId xmlns:p14="http://schemas.microsoft.com/office/powerpoint/2010/main" val="28873561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Birim Kalite Faaliyetleri</a:t>
            </a:r>
            <a:endParaRPr lang="tr-TR" b="1" dirty="0"/>
          </a:p>
        </p:txBody>
      </p:sp>
      <p:sp>
        <p:nvSpPr>
          <p:cNvPr id="3" name="İçerik Yer Tutucusu 2"/>
          <p:cNvSpPr>
            <a:spLocks noGrp="1"/>
          </p:cNvSpPr>
          <p:nvPr>
            <p:ph idx="1"/>
          </p:nvPr>
        </p:nvSpPr>
        <p:spPr>
          <a:xfrm>
            <a:off x="415636" y="1935480"/>
            <a:ext cx="11166764" cy="4389120"/>
          </a:xfrm>
        </p:spPr>
        <p:txBody>
          <a:bodyPr>
            <a:normAutofit/>
          </a:bodyPr>
          <a:lstStyle/>
          <a:p>
            <a:r>
              <a:rPr lang="tr-TR" dirty="0" smtClean="0"/>
              <a:t>Üniversitemiz </a:t>
            </a:r>
            <a:r>
              <a:rPr lang="tr-TR" dirty="0"/>
              <a:t>Kalite Komisyonu tarafından belirlenen usul ve esaslar çerçevesinde </a:t>
            </a:r>
            <a:r>
              <a:rPr lang="tr-TR" dirty="0" smtClean="0"/>
              <a:t>,gerekli çalışmalar başkanlığımızca yapılmış olup</a:t>
            </a:r>
          </a:p>
          <a:p>
            <a:r>
              <a:rPr lang="tr-TR" dirty="0" smtClean="0"/>
              <a:t>Birim Kalite Komisyon üyelerimiz </a:t>
            </a:r>
            <a:r>
              <a:rPr lang="tr-TR" dirty="0" smtClean="0"/>
              <a:t>belirlenmiştir.</a:t>
            </a:r>
            <a:endParaRPr lang="tr-TR" dirty="0"/>
          </a:p>
          <a:p>
            <a:r>
              <a:rPr lang="tr-TR" dirty="0"/>
              <a:t>Kalite Yönetim Sisteminin etkin olarak işletilmesini ve izlenmesini </a:t>
            </a:r>
            <a:r>
              <a:rPr lang="tr-TR" dirty="0" smtClean="0"/>
              <a:t>sağlamak amacıyla başkanlığımızın web sitesinde gerekli belgeler </a:t>
            </a:r>
            <a:r>
              <a:rPr lang="tr-TR" dirty="0" smtClean="0"/>
              <a:t>eklenmiştir.</a:t>
            </a:r>
            <a:endParaRPr lang="tr-TR" dirty="0" smtClean="0"/>
          </a:p>
          <a:p>
            <a:r>
              <a:rPr lang="tr-TR" dirty="0" smtClean="0"/>
              <a:t>Birim Kalite Komisyon Üyelerimiz tarafından ,başkanlığımız personeli ile belirli zamanlarda toplantılar yapılmakta olup gerekli </a:t>
            </a:r>
            <a:r>
              <a:rPr lang="tr-TR" dirty="0" smtClean="0"/>
              <a:t>bilgiler verilmektedir</a:t>
            </a:r>
            <a:r>
              <a:rPr lang="tr-TR" dirty="0" smtClean="0"/>
              <a:t>.</a:t>
            </a:r>
            <a:endParaRPr lang="tr-TR" dirty="0"/>
          </a:p>
          <a:p>
            <a:endParaRPr lang="tr-TR" dirty="0"/>
          </a:p>
        </p:txBody>
      </p:sp>
    </p:spTree>
    <p:extLst>
      <p:ext uri="{BB962C8B-B14F-4D97-AF65-F5344CB8AC3E}">
        <p14:creationId xmlns:p14="http://schemas.microsoft.com/office/powerpoint/2010/main" val="911467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3118658" cy="1325563"/>
          </a:xfrm>
        </p:spPr>
        <p:txBody>
          <a:bodyPr>
            <a:normAutofit/>
          </a:bodyPr>
          <a:lstStyle/>
          <a:p>
            <a:r>
              <a:rPr lang="tr-TR" b="1" dirty="0" smtClean="0"/>
              <a:t>Ekipman</a:t>
            </a:r>
            <a:endParaRPr lang="tr-TR" b="1"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4190974446"/>
              </p:ext>
            </p:extLst>
          </p:nvPr>
        </p:nvGraphicFramePr>
        <p:xfrm>
          <a:off x="998483" y="1765733"/>
          <a:ext cx="10258096" cy="4824252"/>
        </p:xfrm>
        <a:graphic>
          <a:graphicData uri="http://schemas.openxmlformats.org/drawingml/2006/table">
            <a:tbl>
              <a:tblPr>
                <a:tableStyleId>{5C22544A-7EE6-4342-B048-85BDC9FD1C3A}</a:tableStyleId>
              </a:tblPr>
              <a:tblGrid>
                <a:gridCol w="1292812">
                  <a:extLst>
                    <a:ext uri="{9D8B030D-6E8A-4147-A177-3AD203B41FA5}">
                      <a16:colId xmlns:a16="http://schemas.microsoft.com/office/drawing/2014/main" val="352418922"/>
                    </a:ext>
                  </a:extLst>
                </a:gridCol>
                <a:gridCol w="1053933">
                  <a:extLst>
                    <a:ext uri="{9D8B030D-6E8A-4147-A177-3AD203B41FA5}">
                      <a16:colId xmlns:a16="http://schemas.microsoft.com/office/drawing/2014/main" val="1804478350"/>
                    </a:ext>
                  </a:extLst>
                </a:gridCol>
                <a:gridCol w="1173374">
                  <a:extLst>
                    <a:ext uri="{9D8B030D-6E8A-4147-A177-3AD203B41FA5}">
                      <a16:colId xmlns:a16="http://schemas.microsoft.com/office/drawing/2014/main" val="1564441407"/>
                    </a:ext>
                  </a:extLst>
                </a:gridCol>
                <a:gridCol w="2397211">
                  <a:extLst>
                    <a:ext uri="{9D8B030D-6E8A-4147-A177-3AD203B41FA5}">
                      <a16:colId xmlns:a16="http://schemas.microsoft.com/office/drawing/2014/main" val="1470387264"/>
                    </a:ext>
                  </a:extLst>
                </a:gridCol>
                <a:gridCol w="1330663">
                  <a:extLst>
                    <a:ext uri="{9D8B030D-6E8A-4147-A177-3AD203B41FA5}">
                      <a16:colId xmlns:a16="http://schemas.microsoft.com/office/drawing/2014/main" val="3424911509"/>
                    </a:ext>
                  </a:extLst>
                </a:gridCol>
                <a:gridCol w="3010103">
                  <a:extLst>
                    <a:ext uri="{9D8B030D-6E8A-4147-A177-3AD203B41FA5}">
                      <a16:colId xmlns:a16="http://schemas.microsoft.com/office/drawing/2014/main" val="3473570068"/>
                    </a:ext>
                  </a:extLst>
                </a:gridCol>
              </a:tblGrid>
              <a:tr h="333316">
                <a:tc>
                  <a:txBody>
                    <a:bodyPr/>
                    <a:lstStyle/>
                    <a:p>
                      <a:pPr algn="ctr">
                        <a:spcAft>
                          <a:spcPts val="0"/>
                        </a:spcAft>
                      </a:pPr>
                      <a:r>
                        <a:rPr lang="tr-TR" sz="1000" dirty="0">
                          <a:effectLst/>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tc>
                <a:tc gridSpan="5">
                  <a:txBody>
                    <a:bodyPr/>
                    <a:lstStyle/>
                    <a:p>
                      <a:pPr>
                        <a:spcAft>
                          <a:spcPts val="0"/>
                        </a:spcAft>
                      </a:pPr>
                      <a:r>
                        <a:rPr lang="tr-TR" sz="900">
                          <a:effectLst/>
                        </a:rPr>
                        <a:t>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233492788"/>
                  </a:ext>
                </a:extLst>
              </a:tr>
              <a:tr h="183497">
                <a:tc gridSpan="6">
                  <a:txBody>
                    <a:bodyPr/>
                    <a:lstStyle/>
                    <a:p>
                      <a:pPr algn="ctr">
                        <a:spcAft>
                          <a:spcPts val="0"/>
                        </a:spcAft>
                      </a:pPr>
                      <a:r>
                        <a:rPr lang="tr-TR" sz="1000">
                          <a:effectLst/>
                        </a:rPr>
                        <a:t>Tablo I.7. Taşınır Malzeme Listesi</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995834166"/>
                  </a:ext>
                </a:extLst>
              </a:tr>
              <a:tr h="542147">
                <a:tc>
                  <a:txBody>
                    <a:bodyPr/>
                    <a:lstStyle/>
                    <a:p>
                      <a:pPr algn="ctr">
                        <a:spcAft>
                          <a:spcPts val="0"/>
                        </a:spcAft>
                      </a:pPr>
                      <a:r>
                        <a:rPr lang="tr-TR" sz="1000">
                          <a:effectLst/>
                        </a:rPr>
                        <a:t>Hesap Kodu</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a:effectLst/>
                        </a:rPr>
                        <a:t>I.Düzey Kodu</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a:effectLst/>
                        </a:rPr>
                        <a:t>II. Düzey Kodu</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a:effectLst/>
                        </a:rPr>
                        <a:t>Dayanıklı Taşınırlar</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a:effectLst/>
                        </a:rPr>
                        <a:t>Ölçü Birimi</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a:effectLst/>
                        </a:rPr>
                        <a:t>Miktar</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extLst>
                  <a:ext uri="{0D108BD9-81ED-4DB2-BD59-A6C34878D82A}">
                    <a16:rowId xmlns:a16="http://schemas.microsoft.com/office/drawing/2014/main" val="95886683"/>
                  </a:ext>
                </a:extLst>
              </a:tr>
              <a:tr h="191837">
                <a:tc>
                  <a:txBody>
                    <a:bodyPr/>
                    <a:lstStyle/>
                    <a:p>
                      <a:pPr algn="ctr">
                        <a:spcAft>
                          <a:spcPts val="0"/>
                        </a:spcAft>
                      </a:pPr>
                      <a:r>
                        <a:rPr lang="tr-TR" sz="1000">
                          <a:effectLst/>
                        </a:rPr>
                        <a:t>253</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a:effectLst/>
                        </a:rPr>
                        <a:t>2</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a:effectLst/>
                        </a:rPr>
                        <a:t>10</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a:effectLst/>
                        </a:rPr>
                        <a:t>Makine ve Aletler</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b"/>
                </a:tc>
                <a:tc>
                  <a:txBody>
                    <a:bodyPr/>
                    <a:lstStyle/>
                    <a:p>
                      <a:pPr algn="ctr">
                        <a:spcAft>
                          <a:spcPts val="0"/>
                        </a:spcAft>
                      </a:pPr>
                      <a:r>
                        <a:rPr lang="tr-TR" sz="1000">
                          <a:effectLst/>
                        </a:rPr>
                        <a:t>Adet</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a:effectLst/>
                        </a:rPr>
                        <a:t>1</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extLst>
                  <a:ext uri="{0D108BD9-81ED-4DB2-BD59-A6C34878D82A}">
                    <a16:rowId xmlns:a16="http://schemas.microsoft.com/office/drawing/2014/main" val="2364080840"/>
                  </a:ext>
                </a:extLst>
              </a:tr>
              <a:tr h="191837">
                <a:tc>
                  <a:txBody>
                    <a:bodyPr/>
                    <a:lstStyle/>
                    <a:p>
                      <a:pPr algn="ctr">
                        <a:spcAft>
                          <a:spcPts val="0"/>
                        </a:spcAft>
                      </a:pPr>
                      <a:r>
                        <a:rPr lang="tr-TR" sz="1000">
                          <a:effectLst/>
                        </a:rPr>
                        <a:t>253</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a:effectLst/>
                        </a:rPr>
                        <a:t>2</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a:effectLst/>
                        </a:rPr>
                        <a:t>3</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a:effectLst/>
                        </a:rPr>
                        <a:t>Makine ve Aletler</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b"/>
                </a:tc>
                <a:tc>
                  <a:txBody>
                    <a:bodyPr/>
                    <a:lstStyle/>
                    <a:p>
                      <a:pPr algn="ctr">
                        <a:spcAft>
                          <a:spcPts val="0"/>
                        </a:spcAft>
                      </a:pPr>
                      <a:r>
                        <a:rPr lang="tr-TR" sz="1000">
                          <a:effectLst/>
                        </a:rPr>
                        <a:t>Adet</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dirty="0" smtClean="0">
                          <a:effectLst/>
                        </a:rPr>
                        <a:t>15</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extLst>
                  <a:ext uri="{0D108BD9-81ED-4DB2-BD59-A6C34878D82A}">
                    <a16:rowId xmlns:a16="http://schemas.microsoft.com/office/drawing/2014/main" val="1113887650"/>
                  </a:ext>
                </a:extLst>
              </a:tr>
              <a:tr h="191837">
                <a:tc>
                  <a:txBody>
                    <a:bodyPr/>
                    <a:lstStyle/>
                    <a:p>
                      <a:pPr algn="ctr">
                        <a:spcAft>
                          <a:spcPts val="0"/>
                        </a:spcAft>
                      </a:pPr>
                      <a:r>
                        <a:rPr lang="tr-TR" sz="1000">
                          <a:effectLst/>
                        </a:rPr>
                        <a:t>253</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a:effectLst/>
                        </a:rPr>
                        <a:t>2</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a:effectLst/>
                        </a:rPr>
                        <a:t>4</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a:effectLst/>
                        </a:rPr>
                        <a:t>Makine ve Aletler</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b"/>
                </a:tc>
                <a:tc>
                  <a:txBody>
                    <a:bodyPr/>
                    <a:lstStyle/>
                    <a:p>
                      <a:pPr algn="ctr">
                        <a:spcAft>
                          <a:spcPts val="0"/>
                        </a:spcAft>
                      </a:pPr>
                      <a:r>
                        <a:rPr lang="tr-TR" sz="1000">
                          <a:effectLst/>
                        </a:rPr>
                        <a:t>Adet</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a:effectLst/>
                        </a:rPr>
                        <a:t>1</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extLst>
                  <a:ext uri="{0D108BD9-81ED-4DB2-BD59-A6C34878D82A}">
                    <a16:rowId xmlns:a16="http://schemas.microsoft.com/office/drawing/2014/main" val="1908632737"/>
                  </a:ext>
                </a:extLst>
              </a:tr>
              <a:tr h="191837">
                <a:tc>
                  <a:txBody>
                    <a:bodyPr/>
                    <a:lstStyle/>
                    <a:p>
                      <a:pPr algn="ctr">
                        <a:spcAft>
                          <a:spcPts val="0"/>
                        </a:spcAft>
                      </a:pPr>
                      <a:r>
                        <a:rPr lang="tr-TR" sz="1000">
                          <a:effectLst/>
                        </a:rPr>
                        <a:t>253</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a:effectLst/>
                        </a:rPr>
                        <a:t>2</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a:effectLst/>
                        </a:rPr>
                        <a:t>5</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dirty="0">
                          <a:effectLst/>
                        </a:rPr>
                        <a:t>Makine ve Aletler</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b"/>
                </a:tc>
                <a:tc>
                  <a:txBody>
                    <a:bodyPr/>
                    <a:lstStyle/>
                    <a:p>
                      <a:pPr algn="ctr">
                        <a:spcAft>
                          <a:spcPts val="0"/>
                        </a:spcAft>
                      </a:pPr>
                      <a:r>
                        <a:rPr lang="tr-TR" sz="1000">
                          <a:effectLst/>
                        </a:rPr>
                        <a:t>Adet</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dirty="0" smtClean="0">
                          <a:effectLst/>
                        </a:rPr>
                        <a:t>23</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extLst>
                  <a:ext uri="{0D108BD9-81ED-4DB2-BD59-A6C34878D82A}">
                    <a16:rowId xmlns:a16="http://schemas.microsoft.com/office/drawing/2014/main" val="824264862"/>
                  </a:ext>
                </a:extLst>
              </a:tr>
              <a:tr h="191837">
                <a:tc>
                  <a:txBody>
                    <a:bodyPr/>
                    <a:lstStyle/>
                    <a:p>
                      <a:pPr algn="ctr">
                        <a:spcAft>
                          <a:spcPts val="0"/>
                        </a:spcAft>
                      </a:pPr>
                      <a:r>
                        <a:rPr lang="tr-TR" sz="1000">
                          <a:effectLst/>
                        </a:rPr>
                        <a:t>253</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a:effectLst/>
                        </a:rPr>
                        <a:t>3</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a:effectLst/>
                        </a:rPr>
                        <a:t>2</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a:effectLst/>
                        </a:rPr>
                        <a:t>Cihazlar ve Aletler</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b"/>
                </a:tc>
                <a:tc>
                  <a:txBody>
                    <a:bodyPr/>
                    <a:lstStyle/>
                    <a:p>
                      <a:pPr algn="ctr">
                        <a:spcAft>
                          <a:spcPts val="0"/>
                        </a:spcAft>
                      </a:pPr>
                      <a:r>
                        <a:rPr lang="tr-TR" sz="1000">
                          <a:effectLst/>
                        </a:rPr>
                        <a:t>Adet</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dirty="0" smtClean="0">
                          <a:effectLst/>
                        </a:rPr>
                        <a:t>2</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extLst>
                  <a:ext uri="{0D108BD9-81ED-4DB2-BD59-A6C34878D82A}">
                    <a16:rowId xmlns:a16="http://schemas.microsoft.com/office/drawing/2014/main" val="835269793"/>
                  </a:ext>
                </a:extLst>
              </a:tr>
              <a:tr h="191837">
                <a:tc>
                  <a:txBody>
                    <a:bodyPr/>
                    <a:lstStyle/>
                    <a:p>
                      <a:pPr algn="ctr">
                        <a:spcAft>
                          <a:spcPts val="0"/>
                        </a:spcAft>
                      </a:pPr>
                      <a:r>
                        <a:rPr lang="tr-TR" sz="1000">
                          <a:effectLst/>
                        </a:rPr>
                        <a:t>253</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a:effectLst/>
                        </a:rPr>
                        <a:t>3</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a:effectLst/>
                        </a:rPr>
                        <a:t>4</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a:effectLst/>
                        </a:rPr>
                        <a:t>Cihazlar ve Aletler</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tc>
                <a:tc>
                  <a:txBody>
                    <a:bodyPr/>
                    <a:lstStyle/>
                    <a:p>
                      <a:pPr algn="ctr">
                        <a:spcAft>
                          <a:spcPts val="0"/>
                        </a:spcAft>
                      </a:pPr>
                      <a:r>
                        <a:rPr lang="tr-TR" sz="1000">
                          <a:effectLst/>
                        </a:rPr>
                        <a:t>Adet</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a:effectLst/>
                        </a:rPr>
                        <a:t>12</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extLst>
                  <a:ext uri="{0D108BD9-81ED-4DB2-BD59-A6C34878D82A}">
                    <a16:rowId xmlns:a16="http://schemas.microsoft.com/office/drawing/2014/main" val="999641945"/>
                  </a:ext>
                </a:extLst>
              </a:tr>
              <a:tr h="191837">
                <a:tc>
                  <a:txBody>
                    <a:bodyPr/>
                    <a:lstStyle/>
                    <a:p>
                      <a:pPr algn="ctr">
                        <a:spcAft>
                          <a:spcPts val="0"/>
                        </a:spcAft>
                      </a:pPr>
                      <a:r>
                        <a:rPr lang="tr-TR" sz="1000">
                          <a:effectLst/>
                        </a:rPr>
                        <a:t>253</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a:effectLst/>
                        </a:rPr>
                        <a:t>3</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a:effectLst/>
                        </a:rPr>
                        <a:t>6</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a:effectLst/>
                        </a:rPr>
                        <a:t>Cihazlar ve Aletler</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tc>
                <a:tc>
                  <a:txBody>
                    <a:bodyPr/>
                    <a:lstStyle/>
                    <a:p>
                      <a:pPr algn="ctr">
                        <a:spcAft>
                          <a:spcPts val="0"/>
                        </a:spcAft>
                      </a:pPr>
                      <a:r>
                        <a:rPr lang="tr-TR" sz="1000">
                          <a:effectLst/>
                        </a:rPr>
                        <a:t>Adet</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dirty="0" smtClean="0">
                          <a:effectLst/>
                        </a:rPr>
                        <a:t>3</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extLst>
                  <a:ext uri="{0D108BD9-81ED-4DB2-BD59-A6C34878D82A}">
                    <a16:rowId xmlns:a16="http://schemas.microsoft.com/office/drawing/2014/main" val="933007294"/>
                  </a:ext>
                </a:extLst>
              </a:tr>
              <a:tr h="359858">
                <a:tc>
                  <a:txBody>
                    <a:bodyPr/>
                    <a:lstStyle/>
                    <a:p>
                      <a:pPr algn="ctr">
                        <a:spcAft>
                          <a:spcPts val="0"/>
                        </a:spcAft>
                      </a:pPr>
                      <a:r>
                        <a:rPr lang="tr-TR" sz="1000">
                          <a:effectLst/>
                        </a:rPr>
                        <a:t>254</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a:effectLst/>
                        </a:rPr>
                        <a:t>1</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a:effectLst/>
                        </a:rPr>
                        <a:t>7</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a:effectLst/>
                        </a:rPr>
                        <a:t>Karayolu ve Taşıtlar Grubu</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b"/>
                </a:tc>
                <a:tc>
                  <a:txBody>
                    <a:bodyPr/>
                    <a:lstStyle/>
                    <a:p>
                      <a:pPr algn="ctr">
                        <a:spcAft>
                          <a:spcPts val="0"/>
                        </a:spcAft>
                      </a:pPr>
                      <a:r>
                        <a:rPr lang="tr-TR" sz="1000">
                          <a:effectLst/>
                        </a:rPr>
                        <a:t>Adet</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a:effectLst/>
                        </a:rPr>
                        <a:t>3</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extLst>
                  <a:ext uri="{0D108BD9-81ED-4DB2-BD59-A6C34878D82A}">
                    <a16:rowId xmlns:a16="http://schemas.microsoft.com/office/drawing/2014/main" val="213312301"/>
                  </a:ext>
                </a:extLst>
              </a:tr>
              <a:tr h="359858">
                <a:tc>
                  <a:txBody>
                    <a:bodyPr/>
                    <a:lstStyle/>
                    <a:p>
                      <a:pPr algn="ctr">
                        <a:spcAft>
                          <a:spcPts val="0"/>
                        </a:spcAft>
                      </a:pPr>
                      <a:r>
                        <a:rPr lang="tr-TR" sz="1000">
                          <a:effectLst/>
                        </a:rPr>
                        <a:t>255</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a:effectLst/>
                        </a:rPr>
                        <a:t>11</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a:effectLst/>
                        </a:rPr>
                        <a:t>2</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a:effectLst/>
                        </a:rPr>
                        <a:t>Demirbaş Niteliğinde Süs Eşyalar</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b"/>
                </a:tc>
                <a:tc>
                  <a:txBody>
                    <a:bodyPr/>
                    <a:lstStyle/>
                    <a:p>
                      <a:pPr algn="ctr">
                        <a:spcAft>
                          <a:spcPts val="0"/>
                        </a:spcAft>
                      </a:pPr>
                      <a:r>
                        <a:rPr lang="tr-TR" sz="1000" dirty="0">
                          <a:effectLst/>
                        </a:rPr>
                        <a:t>Adet</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a:effectLst/>
                        </a:rPr>
                        <a:t>10</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extLst>
                  <a:ext uri="{0D108BD9-81ED-4DB2-BD59-A6C34878D82A}">
                    <a16:rowId xmlns:a16="http://schemas.microsoft.com/office/drawing/2014/main" val="577114762"/>
                  </a:ext>
                </a:extLst>
              </a:tr>
              <a:tr h="191837">
                <a:tc>
                  <a:txBody>
                    <a:bodyPr/>
                    <a:lstStyle/>
                    <a:p>
                      <a:pPr algn="ctr">
                        <a:spcAft>
                          <a:spcPts val="0"/>
                        </a:spcAft>
                      </a:pPr>
                      <a:r>
                        <a:rPr lang="tr-TR" sz="1000">
                          <a:effectLst/>
                        </a:rPr>
                        <a:t>255</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a:effectLst/>
                        </a:rPr>
                        <a:t>2</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a:effectLst/>
                        </a:rPr>
                        <a:t>1</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a:effectLst/>
                        </a:rPr>
                        <a:t>Büro Makine Grubu</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b"/>
                </a:tc>
                <a:tc>
                  <a:txBody>
                    <a:bodyPr/>
                    <a:lstStyle/>
                    <a:p>
                      <a:pPr algn="ctr">
                        <a:spcAft>
                          <a:spcPts val="0"/>
                        </a:spcAft>
                      </a:pPr>
                      <a:r>
                        <a:rPr lang="tr-TR" sz="1000">
                          <a:effectLst/>
                        </a:rPr>
                        <a:t>Adet</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dirty="0" smtClean="0">
                          <a:effectLst/>
                        </a:rPr>
                        <a:t>72</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extLst>
                  <a:ext uri="{0D108BD9-81ED-4DB2-BD59-A6C34878D82A}">
                    <a16:rowId xmlns:a16="http://schemas.microsoft.com/office/drawing/2014/main" val="624060353"/>
                  </a:ext>
                </a:extLst>
              </a:tr>
              <a:tr h="191837">
                <a:tc>
                  <a:txBody>
                    <a:bodyPr/>
                    <a:lstStyle/>
                    <a:p>
                      <a:pPr algn="ctr">
                        <a:spcAft>
                          <a:spcPts val="0"/>
                        </a:spcAft>
                      </a:pPr>
                      <a:r>
                        <a:rPr lang="tr-TR" sz="1000">
                          <a:effectLst/>
                        </a:rPr>
                        <a:t>255</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a:effectLst/>
                        </a:rPr>
                        <a:t>2</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a:effectLst/>
                        </a:rPr>
                        <a:t>2</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a:effectLst/>
                        </a:rPr>
                        <a:t>Büro Makine Grubu</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tc>
                <a:tc>
                  <a:txBody>
                    <a:bodyPr/>
                    <a:lstStyle/>
                    <a:p>
                      <a:pPr algn="ctr">
                        <a:spcAft>
                          <a:spcPts val="0"/>
                        </a:spcAft>
                      </a:pPr>
                      <a:r>
                        <a:rPr lang="tr-TR" sz="1000">
                          <a:effectLst/>
                        </a:rPr>
                        <a:t>Adet</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dirty="0" smtClean="0">
                          <a:effectLst/>
                        </a:rPr>
                        <a:t>13</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extLst>
                  <a:ext uri="{0D108BD9-81ED-4DB2-BD59-A6C34878D82A}">
                    <a16:rowId xmlns:a16="http://schemas.microsoft.com/office/drawing/2014/main" val="1324319022"/>
                  </a:ext>
                </a:extLst>
              </a:tr>
              <a:tr h="191837">
                <a:tc>
                  <a:txBody>
                    <a:bodyPr/>
                    <a:lstStyle/>
                    <a:p>
                      <a:pPr algn="ctr">
                        <a:spcAft>
                          <a:spcPts val="0"/>
                        </a:spcAft>
                      </a:pPr>
                      <a:r>
                        <a:rPr lang="tr-TR" sz="1000">
                          <a:effectLst/>
                        </a:rPr>
                        <a:t>255</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a:effectLst/>
                        </a:rPr>
                        <a:t>2</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a:effectLst/>
                        </a:rPr>
                        <a:t>3</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a:effectLst/>
                        </a:rPr>
                        <a:t>Büro Makine Grubu</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tc>
                <a:tc>
                  <a:txBody>
                    <a:bodyPr/>
                    <a:lstStyle/>
                    <a:p>
                      <a:pPr algn="ctr">
                        <a:spcAft>
                          <a:spcPts val="0"/>
                        </a:spcAft>
                      </a:pPr>
                      <a:r>
                        <a:rPr lang="tr-TR" sz="1000">
                          <a:effectLst/>
                        </a:rPr>
                        <a:t>Adet</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a:effectLst/>
                        </a:rPr>
                        <a:t>1</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extLst>
                  <a:ext uri="{0D108BD9-81ED-4DB2-BD59-A6C34878D82A}">
                    <a16:rowId xmlns:a16="http://schemas.microsoft.com/office/drawing/2014/main" val="1797229239"/>
                  </a:ext>
                </a:extLst>
              </a:tr>
              <a:tr h="191837">
                <a:tc>
                  <a:txBody>
                    <a:bodyPr/>
                    <a:lstStyle/>
                    <a:p>
                      <a:pPr algn="ctr">
                        <a:spcAft>
                          <a:spcPts val="0"/>
                        </a:spcAft>
                      </a:pPr>
                      <a:r>
                        <a:rPr lang="tr-TR" sz="1000">
                          <a:effectLst/>
                        </a:rPr>
                        <a:t>255</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a:effectLst/>
                        </a:rPr>
                        <a:t>2</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a:effectLst/>
                        </a:rPr>
                        <a:t>4</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a:effectLst/>
                        </a:rPr>
                        <a:t>Büro Makine Grubu</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tc>
                <a:tc>
                  <a:txBody>
                    <a:bodyPr/>
                    <a:lstStyle/>
                    <a:p>
                      <a:pPr algn="ctr">
                        <a:spcAft>
                          <a:spcPts val="0"/>
                        </a:spcAft>
                      </a:pPr>
                      <a:r>
                        <a:rPr lang="tr-TR" sz="1000">
                          <a:effectLst/>
                        </a:rPr>
                        <a:t>Adet</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dirty="0" smtClean="0">
                          <a:effectLst/>
                        </a:rPr>
                        <a:t>86</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extLst>
                  <a:ext uri="{0D108BD9-81ED-4DB2-BD59-A6C34878D82A}">
                    <a16:rowId xmlns:a16="http://schemas.microsoft.com/office/drawing/2014/main" val="2371957706"/>
                  </a:ext>
                </a:extLst>
              </a:tr>
              <a:tr h="191837">
                <a:tc>
                  <a:txBody>
                    <a:bodyPr/>
                    <a:lstStyle/>
                    <a:p>
                      <a:pPr algn="ctr">
                        <a:spcAft>
                          <a:spcPts val="0"/>
                        </a:spcAft>
                      </a:pPr>
                      <a:r>
                        <a:rPr lang="tr-TR" sz="1000">
                          <a:effectLst/>
                        </a:rPr>
                        <a:t>255</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a:effectLst/>
                        </a:rPr>
                        <a:t>2</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a:effectLst/>
                        </a:rPr>
                        <a:t>99</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a:effectLst/>
                        </a:rPr>
                        <a:t>Büro Makine Grubu</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tc>
                <a:tc>
                  <a:txBody>
                    <a:bodyPr/>
                    <a:lstStyle/>
                    <a:p>
                      <a:pPr algn="ctr">
                        <a:spcAft>
                          <a:spcPts val="0"/>
                        </a:spcAft>
                      </a:pPr>
                      <a:r>
                        <a:rPr lang="tr-TR" sz="1000">
                          <a:effectLst/>
                        </a:rPr>
                        <a:t>Adet</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a:effectLst/>
                        </a:rPr>
                        <a:t>5</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extLst>
                  <a:ext uri="{0D108BD9-81ED-4DB2-BD59-A6C34878D82A}">
                    <a16:rowId xmlns:a16="http://schemas.microsoft.com/office/drawing/2014/main" val="3151244261"/>
                  </a:ext>
                </a:extLst>
              </a:tr>
              <a:tr h="191837">
                <a:tc>
                  <a:txBody>
                    <a:bodyPr/>
                    <a:lstStyle/>
                    <a:p>
                      <a:pPr algn="ctr">
                        <a:spcAft>
                          <a:spcPts val="0"/>
                        </a:spcAft>
                      </a:pPr>
                      <a:r>
                        <a:rPr lang="tr-TR" sz="1000">
                          <a:effectLst/>
                        </a:rPr>
                        <a:t>255</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a:effectLst/>
                        </a:rPr>
                        <a:t>3</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a:effectLst/>
                        </a:rPr>
                        <a:t>1</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a:effectLst/>
                        </a:rPr>
                        <a:t>Mobilya Grubu</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b"/>
                </a:tc>
                <a:tc>
                  <a:txBody>
                    <a:bodyPr/>
                    <a:lstStyle/>
                    <a:p>
                      <a:pPr algn="ctr">
                        <a:spcAft>
                          <a:spcPts val="0"/>
                        </a:spcAft>
                      </a:pPr>
                      <a:r>
                        <a:rPr lang="tr-TR" sz="1000">
                          <a:effectLst/>
                        </a:rPr>
                        <a:t>Adet</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dirty="0" smtClean="0">
                          <a:effectLst/>
                        </a:rPr>
                        <a:t>184</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extLst>
                  <a:ext uri="{0D108BD9-81ED-4DB2-BD59-A6C34878D82A}">
                    <a16:rowId xmlns:a16="http://schemas.microsoft.com/office/drawing/2014/main" val="437192672"/>
                  </a:ext>
                </a:extLst>
              </a:tr>
              <a:tr h="191837">
                <a:tc>
                  <a:txBody>
                    <a:bodyPr/>
                    <a:lstStyle/>
                    <a:p>
                      <a:pPr algn="ctr">
                        <a:spcAft>
                          <a:spcPts val="0"/>
                        </a:spcAft>
                      </a:pPr>
                      <a:r>
                        <a:rPr lang="tr-TR" sz="1000">
                          <a:effectLst/>
                        </a:rPr>
                        <a:t>255</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a:effectLst/>
                        </a:rPr>
                        <a:t>3</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a:effectLst/>
                        </a:rPr>
                        <a:t>2</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a:effectLst/>
                        </a:rPr>
                        <a:t>Mobilya Grubu</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b"/>
                </a:tc>
                <a:tc>
                  <a:txBody>
                    <a:bodyPr/>
                    <a:lstStyle/>
                    <a:p>
                      <a:pPr algn="ctr">
                        <a:spcAft>
                          <a:spcPts val="0"/>
                        </a:spcAft>
                      </a:pPr>
                      <a:r>
                        <a:rPr lang="tr-TR" sz="1000">
                          <a:effectLst/>
                        </a:rPr>
                        <a:t>Adet</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dirty="0">
                          <a:effectLst/>
                        </a:rPr>
                        <a:t>6</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extLst>
                  <a:ext uri="{0D108BD9-81ED-4DB2-BD59-A6C34878D82A}">
                    <a16:rowId xmlns:a16="http://schemas.microsoft.com/office/drawing/2014/main" val="3319215466"/>
                  </a:ext>
                </a:extLst>
              </a:tr>
              <a:tr h="359858">
                <a:tc>
                  <a:txBody>
                    <a:bodyPr/>
                    <a:lstStyle/>
                    <a:p>
                      <a:pPr algn="ctr">
                        <a:spcAft>
                          <a:spcPts val="0"/>
                        </a:spcAft>
                      </a:pPr>
                      <a:r>
                        <a:rPr lang="tr-TR" sz="1000">
                          <a:effectLst/>
                        </a:rPr>
                        <a:t>255</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a:effectLst/>
                        </a:rPr>
                        <a:t>8</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a:effectLst/>
                        </a:rPr>
                        <a:t>1</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effectLst/>
                        </a:rPr>
                        <a:t>Eğitim ve Demirbaşlar Grubu</a:t>
                      </a:r>
                      <a:endParaRPr lang="tr-TR" sz="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b"/>
                </a:tc>
                <a:tc>
                  <a:txBody>
                    <a:bodyPr/>
                    <a:lstStyle/>
                    <a:p>
                      <a:pPr algn="ctr">
                        <a:spcAft>
                          <a:spcPts val="0"/>
                        </a:spcAft>
                      </a:pPr>
                      <a:r>
                        <a:rPr lang="tr-TR" sz="1000">
                          <a:effectLst/>
                        </a:rPr>
                        <a:t>Adet</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tc>
                  <a:txBody>
                    <a:bodyPr/>
                    <a:lstStyle/>
                    <a:p>
                      <a:pPr algn="ctr">
                        <a:spcAft>
                          <a:spcPts val="0"/>
                        </a:spcAft>
                      </a:pPr>
                      <a:r>
                        <a:rPr lang="tr-TR" sz="1000" dirty="0">
                          <a:effectLst/>
                        </a:rPr>
                        <a:t>7</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7259" marR="37259" marT="0" marB="0" anchor="ctr"/>
                </a:tc>
                <a:extLst>
                  <a:ext uri="{0D108BD9-81ED-4DB2-BD59-A6C34878D82A}">
                    <a16:rowId xmlns:a16="http://schemas.microsoft.com/office/drawing/2014/main" val="1170819549"/>
                  </a:ext>
                </a:extLst>
              </a:tr>
            </a:tbl>
          </a:graphicData>
        </a:graphic>
      </p:graphicFrame>
    </p:spTree>
    <p:extLst>
      <p:ext uri="{BB962C8B-B14F-4D97-AF65-F5344CB8AC3E}">
        <p14:creationId xmlns:p14="http://schemas.microsoft.com/office/powerpoint/2010/main" val="13860119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2344824"/>
          </a:xfrm>
        </p:spPr>
        <p:txBody>
          <a:bodyPr/>
          <a:lstStyle/>
          <a:p>
            <a:r>
              <a:rPr lang="tr-TR" dirty="0" smtClean="0"/>
              <a:t/>
            </a:r>
            <a:br>
              <a:rPr lang="tr-TR" dirty="0" smtClean="0"/>
            </a:br>
            <a:r>
              <a:rPr lang="tr-TR" b="1" dirty="0" smtClean="0"/>
              <a:t>Başkanlığımızda </a:t>
            </a:r>
            <a:r>
              <a:rPr lang="tr-TR" b="1" dirty="0" smtClean="0"/>
              <a:t>Bulunan Paket Programlar ve Bilgisayarlar</a:t>
            </a:r>
            <a:endParaRPr lang="tr-TR" b="1"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806328400"/>
              </p:ext>
            </p:extLst>
          </p:nvPr>
        </p:nvGraphicFramePr>
        <p:xfrm>
          <a:off x="893378" y="3122771"/>
          <a:ext cx="9259614" cy="1757045"/>
        </p:xfrm>
        <a:graphic>
          <a:graphicData uri="http://schemas.openxmlformats.org/drawingml/2006/table">
            <a:tbl>
              <a:tblPr firstRow="1" firstCol="1" bandRow="1">
                <a:tableStyleId>{5C22544A-7EE6-4342-B048-85BDC9FD1C3A}</a:tableStyleId>
              </a:tblPr>
              <a:tblGrid>
                <a:gridCol w="2827798">
                  <a:extLst>
                    <a:ext uri="{9D8B030D-6E8A-4147-A177-3AD203B41FA5}">
                      <a16:colId xmlns:a16="http://schemas.microsoft.com/office/drawing/2014/main" val="1144995805"/>
                    </a:ext>
                  </a:extLst>
                </a:gridCol>
                <a:gridCol w="1917380">
                  <a:extLst>
                    <a:ext uri="{9D8B030D-6E8A-4147-A177-3AD203B41FA5}">
                      <a16:colId xmlns:a16="http://schemas.microsoft.com/office/drawing/2014/main" val="2635468842"/>
                    </a:ext>
                  </a:extLst>
                </a:gridCol>
                <a:gridCol w="1559199">
                  <a:extLst>
                    <a:ext uri="{9D8B030D-6E8A-4147-A177-3AD203B41FA5}">
                      <a16:colId xmlns:a16="http://schemas.microsoft.com/office/drawing/2014/main" val="3324515465"/>
                    </a:ext>
                  </a:extLst>
                </a:gridCol>
                <a:gridCol w="1729118">
                  <a:extLst>
                    <a:ext uri="{9D8B030D-6E8A-4147-A177-3AD203B41FA5}">
                      <a16:colId xmlns:a16="http://schemas.microsoft.com/office/drawing/2014/main" val="2914045081"/>
                    </a:ext>
                  </a:extLst>
                </a:gridCol>
                <a:gridCol w="1226119">
                  <a:extLst>
                    <a:ext uri="{9D8B030D-6E8A-4147-A177-3AD203B41FA5}">
                      <a16:colId xmlns:a16="http://schemas.microsoft.com/office/drawing/2014/main" val="4000972594"/>
                    </a:ext>
                  </a:extLst>
                </a:gridCol>
              </a:tblGrid>
              <a:tr h="276225">
                <a:tc gridSpan="5">
                  <a:txBody>
                    <a:bodyPr/>
                    <a:lstStyle/>
                    <a:p>
                      <a:pPr algn="ctr">
                        <a:spcAft>
                          <a:spcPts val="0"/>
                        </a:spcAft>
                      </a:pPr>
                      <a:r>
                        <a:rPr lang="tr-TR" sz="1200" dirty="0">
                          <a:effectLst/>
                        </a:rPr>
                        <a:t>Tablo I.21. Paket Programları ve Bilgisayarlar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214098565"/>
                  </a:ext>
                </a:extLst>
              </a:tr>
              <a:tr h="492125">
                <a:tc>
                  <a:txBody>
                    <a:bodyPr/>
                    <a:lstStyle/>
                    <a:p>
                      <a:pPr algn="ctr">
                        <a:spcAft>
                          <a:spcPts val="0"/>
                        </a:spcAft>
                      </a:pPr>
                      <a:r>
                        <a:rPr lang="tr-TR" sz="1200">
                          <a:effectLst/>
                        </a:rPr>
                        <a:t>Cinsi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tr-TR" sz="1200">
                          <a:effectLst/>
                        </a:rPr>
                        <a:t>İdari Amaçlı (Adet)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tr-TR" sz="1200">
                          <a:effectLst/>
                        </a:rPr>
                        <a:t>Eğitim Amaçlı (Adet)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tr-TR" sz="1200">
                          <a:effectLst/>
                        </a:rPr>
                        <a:t>Araştırma Amaçlı (Adet)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tr-TR" sz="1200" dirty="0">
                          <a:effectLst/>
                        </a:rPr>
                        <a:t>TOPLAM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418444577"/>
                  </a:ext>
                </a:extLst>
              </a:tr>
              <a:tr h="302260">
                <a:tc>
                  <a:txBody>
                    <a:bodyPr/>
                    <a:lstStyle/>
                    <a:p>
                      <a:pPr>
                        <a:spcAft>
                          <a:spcPts val="0"/>
                        </a:spcAft>
                      </a:pPr>
                      <a:r>
                        <a:rPr lang="tr-TR" sz="1200">
                          <a:effectLst/>
                        </a:rPr>
                        <a:t>Paket Programlar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tr-TR" sz="1200" dirty="0" smtClean="0">
                          <a:effectLst/>
                        </a:rPr>
                        <a:t>2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endParaRPr lang="tr-TR" sz="1100">
                        <a:effectLst/>
                        <a:latin typeface="Calibri" panose="020F0502020204030204" pitchFamily="34" charset="0"/>
                        <a:cs typeface="Times New Roman" panose="02020603050405020304" pitchFamily="18" charset="0"/>
                      </a:endParaRPr>
                    </a:p>
                  </a:txBody>
                  <a:tcPr marL="44450" marR="44450" marT="0" marB="0" anchor="ctr"/>
                </a:tc>
                <a:tc>
                  <a:txBody>
                    <a:bodyPr/>
                    <a:lstStyle/>
                    <a:p>
                      <a:endParaRPr lang="tr-TR" sz="11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tr-TR" sz="1200" dirty="0" smtClean="0">
                          <a:effectLst/>
                        </a:rPr>
                        <a:t>2</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94566946"/>
                  </a:ext>
                </a:extLst>
              </a:tr>
              <a:tr h="330200">
                <a:tc>
                  <a:txBody>
                    <a:bodyPr/>
                    <a:lstStyle/>
                    <a:p>
                      <a:pPr>
                        <a:spcAft>
                          <a:spcPts val="0"/>
                        </a:spcAft>
                      </a:pPr>
                      <a:r>
                        <a:rPr lang="tr-TR" sz="1200">
                          <a:effectLst/>
                        </a:rPr>
                        <a:t>Masa Üstü Bilgisayar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tr-TR" sz="1200" dirty="0" smtClean="0">
                          <a:effectLst/>
                        </a:rPr>
                        <a:t>30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endParaRPr lang="tr-TR" sz="1100">
                        <a:effectLst/>
                        <a:latin typeface="Calibri" panose="020F0502020204030204" pitchFamily="34" charset="0"/>
                        <a:cs typeface="Times New Roman" panose="02020603050405020304" pitchFamily="18" charset="0"/>
                      </a:endParaRPr>
                    </a:p>
                  </a:txBody>
                  <a:tcPr marL="44450" marR="44450" marT="0" marB="0" anchor="b"/>
                </a:tc>
                <a:tc>
                  <a:txBody>
                    <a:bodyPr/>
                    <a:lstStyle/>
                    <a:p>
                      <a:endParaRPr lang="tr-T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spcAft>
                          <a:spcPts val="0"/>
                        </a:spcAft>
                      </a:pPr>
                      <a:r>
                        <a:rPr lang="tr-TR" sz="1200" dirty="0">
                          <a:effectLst/>
                        </a:rPr>
                        <a:t>30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898502451"/>
                  </a:ext>
                </a:extLst>
              </a:tr>
              <a:tr h="356235">
                <a:tc>
                  <a:txBody>
                    <a:bodyPr/>
                    <a:lstStyle/>
                    <a:p>
                      <a:pPr>
                        <a:spcAft>
                          <a:spcPts val="0"/>
                        </a:spcAft>
                      </a:pPr>
                      <a:r>
                        <a:rPr lang="tr-TR" sz="1200">
                          <a:effectLst/>
                        </a:rPr>
                        <a:t>Taşınabilir Bilgisayar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tr-TR" sz="12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endParaRPr lang="tr-TR" sz="1100">
                        <a:effectLst/>
                        <a:latin typeface="Calibri" panose="020F0502020204030204" pitchFamily="34" charset="0"/>
                        <a:cs typeface="Times New Roman" panose="02020603050405020304" pitchFamily="18" charset="0"/>
                      </a:endParaRPr>
                    </a:p>
                  </a:txBody>
                  <a:tcPr marL="44450" marR="44450" marT="0" marB="0" anchor="ctr"/>
                </a:tc>
                <a:tc>
                  <a:txBody>
                    <a:bodyPr/>
                    <a:lstStyle/>
                    <a:p>
                      <a:endParaRPr lang="tr-TR" sz="11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tr-TR" sz="1200" dirty="0">
                          <a:effectLst/>
                        </a:rPr>
                        <a:t>2</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979839614"/>
                  </a:ext>
                </a:extLst>
              </a:tr>
            </a:tbl>
          </a:graphicData>
        </a:graphic>
      </p:graphicFrame>
    </p:spTree>
    <p:extLst>
      <p:ext uri="{BB962C8B-B14F-4D97-AF65-F5344CB8AC3E}">
        <p14:creationId xmlns:p14="http://schemas.microsoft.com/office/powerpoint/2010/main" val="28894182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344807" cy="2010213"/>
          </a:xfrm>
        </p:spPr>
        <p:txBody>
          <a:bodyPr/>
          <a:lstStyle/>
          <a:p>
            <a:r>
              <a:rPr lang="tr-TR" b="1" dirty="0" smtClean="0"/>
              <a:t>Etkinlikler (Sosyal ve Kültürel Faaliyetler</a:t>
            </a:r>
            <a:endParaRPr lang="tr-TR" b="1" dirty="0"/>
          </a:p>
        </p:txBody>
      </p:sp>
      <p:sp>
        <p:nvSpPr>
          <p:cNvPr id="3" name="İçerik Yer Tutucusu 2"/>
          <p:cNvSpPr>
            <a:spLocks noGrp="1"/>
          </p:cNvSpPr>
          <p:nvPr>
            <p:ph idx="1"/>
          </p:nvPr>
        </p:nvSpPr>
        <p:spPr>
          <a:xfrm>
            <a:off x="838200" y="2643447"/>
            <a:ext cx="10515600" cy="3533516"/>
          </a:xfrm>
        </p:spPr>
        <p:txBody>
          <a:bodyPr/>
          <a:lstStyle/>
          <a:p>
            <a:r>
              <a:rPr lang="tr-TR" dirty="0" smtClean="0"/>
              <a:t>Başkanlığımızın herhangi bir Sosyal ve Kültürel Faaliyeti bulunmamaktadır.</a:t>
            </a:r>
            <a:endParaRPr lang="tr-TR" dirty="0"/>
          </a:p>
        </p:txBody>
      </p:sp>
    </p:spTree>
    <p:extLst>
      <p:ext uri="{BB962C8B-B14F-4D97-AF65-F5344CB8AC3E}">
        <p14:creationId xmlns:p14="http://schemas.microsoft.com/office/powerpoint/2010/main" val="20026933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72358" y="998483"/>
            <a:ext cx="10481441" cy="1761342"/>
          </a:xfrm>
        </p:spPr>
        <p:txBody>
          <a:bodyPr/>
          <a:lstStyle/>
          <a:p>
            <a:r>
              <a:rPr lang="tr-TR" dirty="0" smtClean="0"/>
              <a:t> </a:t>
            </a:r>
            <a:r>
              <a:rPr lang="tr-TR" b="1" dirty="0" smtClean="0"/>
              <a:t>Diğer Faaliyetler</a:t>
            </a:r>
            <a:endParaRPr lang="tr-TR" b="1" dirty="0"/>
          </a:p>
        </p:txBody>
      </p:sp>
      <p:sp>
        <p:nvSpPr>
          <p:cNvPr id="3" name="İçerik Yer Tutucusu 2"/>
          <p:cNvSpPr>
            <a:spLocks noGrp="1"/>
          </p:cNvSpPr>
          <p:nvPr>
            <p:ph idx="1"/>
          </p:nvPr>
        </p:nvSpPr>
        <p:spPr>
          <a:xfrm>
            <a:off x="838200" y="3108959"/>
            <a:ext cx="10515600" cy="3068003"/>
          </a:xfrm>
        </p:spPr>
        <p:txBody>
          <a:bodyPr/>
          <a:lstStyle/>
          <a:p>
            <a:r>
              <a:rPr lang="tr-TR" dirty="0"/>
              <a:t>Başkanlığımızın herhangi bir Sosyal ve Kültürel Faaliyeti bulunmamaktadır.</a:t>
            </a:r>
          </a:p>
          <a:p>
            <a:endParaRPr lang="tr-TR" dirty="0"/>
          </a:p>
        </p:txBody>
      </p:sp>
    </p:spTree>
    <p:extLst>
      <p:ext uri="{BB962C8B-B14F-4D97-AF65-F5344CB8AC3E}">
        <p14:creationId xmlns:p14="http://schemas.microsoft.com/office/powerpoint/2010/main" val="23283436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extLst>
              <p:ext uri="{D42A27DB-BD31-4B8C-83A1-F6EECF244321}">
                <p14:modId xmlns:p14="http://schemas.microsoft.com/office/powerpoint/2010/main" val="2941338962"/>
              </p:ext>
            </p:extLst>
          </p:nvPr>
        </p:nvGraphicFramePr>
        <p:xfrm>
          <a:off x="893378" y="864525"/>
          <a:ext cx="10689023" cy="5803136"/>
        </p:xfrm>
        <a:graphic>
          <a:graphicData uri="http://schemas.openxmlformats.org/drawingml/2006/table">
            <a:tbl>
              <a:tblPr>
                <a:tableStyleId>{5C22544A-7EE6-4342-B048-85BDC9FD1C3A}</a:tableStyleId>
              </a:tblPr>
              <a:tblGrid>
                <a:gridCol w="532249">
                  <a:extLst>
                    <a:ext uri="{9D8B030D-6E8A-4147-A177-3AD203B41FA5}">
                      <a16:colId xmlns:a16="http://schemas.microsoft.com/office/drawing/2014/main" val="20000"/>
                    </a:ext>
                  </a:extLst>
                </a:gridCol>
                <a:gridCol w="569121">
                  <a:extLst>
                    <a:ext uri="{9D8B030D-6E8A-4147-A177-3AD203B41FA5}">
                      <a16:colId xmlns:a16="http://schemas.microsoft.com/office/drawing/2014/main" val="20001"/>
                    </a:ext>
                  </a:extLst>
                </a:gridCol>
                <a:gridCol w="2441152">
                  <a:extLst>
                    <a:ext uri="{9D8B030D-6E8A-4147-A177-3AD203B41FA5}">
                      <a16:colId xmlns:a16="http://schemas.microsoft.com/office/drawing/2014/main" val="20002"/>
                    </a:ext>
                  </a:extLst>
                </a:gridCol>
                <a:gridCol w="1177697">
                  <a:extLst>
                    <a:ext uri="{9D8B030D-6E8A-4147-A177-3AD203B41FA5}">
                      <a16:colId xmlns:a16="http://schemas.microsoft.com/office/drawing/2014/main" val="20003"/>
                    </a:ext>
                  </a:extLst>
                </a:gridCol>
                <a:gridCol w="956642">
                  <a:extLst>
                    <a:ext uri="{9D8B030D-6E8A-4147-A177-3AD203B41FA5}">
                      <a16:colId xmlns:a16="http://schemas.microsoft.com/office/drawing/2014/main" val="20004"/>
                    </a:ext>
                  </a:extLst>
                </a:gridCol>
                <a:gridCol w="775945">
                  <a:extLst>
                    <a:ext uri="{9D8B030D-6E8A-4147-A177-3AD203B41FA5}">
                      <a16:colId xmlns:a16="http://schemas.microsoft.com/office/drawing/2014/main" val="20005"/>
                    </a:ext>
                  </a:extLst>
                </a:gridCol>
                <a:gridCol w="1834454">
                  <a:extLst>
                    <a:ext uri="{9D8B030D-6E8A-4147-A177-3AD203B41FA5}">
                      <a16:colId xmlns:a16="http://schemas.microsoft.com/office/drawing/2014/main" val="20006"/>
                    </a:ext>
                  </a:extLst>
                </a:gridCol>
                <a:gridCol w="2401763">
                  <a:extLst>
                    <a:ext uri="{9D8B030D-6E8A-4147-A177-3AD203B41FA5}">
                      <a16:colId xmlns:a16="http://schemas.microsoft.com/office/drawing/2014/main" val="20007"/>
                    </a:ext>
                  </a:extLst>
                </a:gridCol>
              </a:tblGrid>
              <a:tr h="287528">
                <a:tc gridSpan="8">
                  <a:txBody>
                    <a:bodyPr/>
                    <a:lstStyle/>
                    <a:p>
                      <a:pPr algn="ctr" fontAlgn="ctr"/>
                      <a:r>
                        <a:rPr lang="tr-TR" sz="1800" b="1" u="none" strike="noStrike" dirty="0" smtClean="0">
                          <a:effectLst/>
                          <a:latin typeface="Times New Roman" pitchFamily="18" charset="0"/>
                          <a:cs typeface="Times New Roman" pitchFamily="18" charset="0"/>
                        </a:rPr>
                        <a:t>2022</a:t>
                      </a:r>
                      <a:r>
                        <a:rPr lang="tr-TR" sz="1800" b="1" u="none" strike="noStrike" dirty="0" smtClean="0">
                          <a:effectLst/>
                        </a:rPr>
                        <a:t> </a:t>
                      </a:r>
                      <a:r>
                        <a:rPr lang="tr-TR" sz="1800" b="1" u="none" strike="noStrike" dirty="0" smtClean="0">
                          <a:effectLst/>
                        </a:rPr>
                        <a:t>YILINDA </a:t>
                      </a:r>
                      <a:r>
                        <a:rPr lang="tr-TR" sz="1800" b="1" u="none" strike="noStrike" dirty="0">
                          <a:effectLst/>
                        </a:rPr>
                        <a:t>TAMAMLANAN ÇALIŞMALARIMIZ</a:t>
                      </a:r>
                      <a:endParaRPr lang="tr-TR" sz="1800" b="1" i="0" u="none" strike="noStrike" dirty="0">
                        <a:solidFill>
                          <a:srgbClr val="000000"/>
                        </a:solidFill>
                        <a:effectLst/>
                        <a:latin typeface="Calibri" panose="020F0502020204030204" pitchFamily="34" charset="0"/>
                      </a:endParaRPr>
                    </a:p>
                  </a:txBody>
                  <a:tcPr marL="6463" marR="6463" marT="5529"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450172">
                <a:tc>
                  <a:txBody>
                    <a:bodyPr/>
                    <a:lstStyle/>
                    <a:p>
                      <a:pPr algn="ctr" fontAlgn="ctr"/>
                      <a:endParaRPr lang="tr-TR" sz="800" b="1" i="0" u="none" strike="noStrike" dirty="0">
                        <a:solidFill>
                          <a:srgbClr val="000000"/>
                        </a:solidFill>
                        <a:effectLst/>
                        <a:latin typeface="Calibri" panose="020F0502020204030204" pitchFamily="34" charset="0"/>
                      </a:endParaRPr>
                    </a:p>
                  </a:txBody>
                  <a:tcPr marL="6463" marR="6463" marT="5529" marB="0" anchor="ctr"/>
                </a:tc>
                <a:tc gridSpan="7">
                  <a:txBody>
                    <a:bodyPr/>
                    <a:lstStyle/>
                    <a:p>
                      <a:pPr>
                        <a:lnSpc>
                          <a:spcPct val="115000"/>
                        </a:lnSpc>
                        <a:spcAft>
                          <a:spcPts val="0"/>
                        </a:spcAft>
                      </a:pPr>
                      <a:r>
                        <a:rPr lang="tr-TR" sz="1100" b="0" dirty="0">
                          <a:solidFill>
                            <a:schemeClr val="tx1"/>
                          </a:solidFill>
                          <a:latin typeface="Calibri"/>
                          <a:ea typeface="Times New Roman"/>
                          <a:cs typeface="Calibri"/>
                        </a:rPr>
                        <a:t>      </a:t>
                      </a:r>
                      <a:r>
                        <a:rPr lang="tr-TR" sz="1400" b="0" dirty="0">
                          <a:solidFill>
                            <a:schemeClr val="tx1"/>
                          </a:solidFill>
                          <a:latin typeface="Cambria"/>
                          <a:ea typeface="Times New Roman"/>
                          <a:cs typeface="Calibri"/>
                        </a:rPr>
                        <a:t>YAPILAN İHALE </a:t>
                      </a:r>
                      <a:r>
                        <a:rPr lang="tr-TR" sz="1400" b="0" dirty="0" smtClean="0">
                          <a:solidFill>
                            <a:schemeClr val="tx1"/>
                          </a:solidFill>
                          <a:latin typeface="Cambria"/>
                          <a:ea typeface="Times New Roman"/>
                          <a:cs typeface="Calibri"/>
                        </a:rPr>
                        <a:t>LERE</a:t>
                      </a:r>
                      <a:r>
                        <a:rPr lang="tr-TR" sz="1400" b="0" baseline="0" dirty="0" smtClean="0">
                          <a:solidFill>
                            <a:schemeClr val="tx1"/>
                          </a:solidFill>
                          <a:latin typeface="Cambria"/>
                          <a:ea typeface="Times New Roman"/>
                          <a:cs typeface="Calibri"/>
                        </a:rPr>
                        <a:t> </a:t>
                      </a:r>
                      <a:r>
                        <a:rPr lang="tr-TR" sz="1400" b="0" dirty="0" smtClean="0">
                          <a:solidFill>
                            <a:schemeClr val="tx1"/>
                          </a:solidFill>
                          <a:latin typeface="Cambria"/>
                          <a:ea typeface="Times New Roman"/>
                          <a:cs typeface="Calibri"/>
                        </a:rPr>
                        <a:t>AİT </a:t>
                      </a:r>
                      <a:r>
                        <a:rPr lang="tr-TR" sz="1400" b="0" dirty="0">
                          <a:solidFill>
                            <a:schemeClr val="tx1"/>
                          </a:solidFill>
                          <a:latin typeface="Cambria"/>
                          <a:ea typeface="Times New Roman"/>
                          <a:cs typeface="Calibri"/>
                        </a:rPr>
                        <a:t>BİLGİLER (</a:t>
                      </a:r>
                      <a:r>
                        <a:rPr lang="tr-TR" sz="1400" b="0" dirty="0" smtClean="0">
                          <a:solidFill>
                            <a:schemeClr val="tx1"/>
                          </a:solidFill>
                          <a:latin typeface="Cambria"/>
                          <a:ea typeface="Times New Roman"/>
                          <a:cs typeface="Calibri"/>
                        </a:rPr>
                        <a:t>2022 </a:t>
                      </a:r>
                      <a:r>
                        <a:rPr lang="tr-TR" sz="1400" b="0" dirty="0" smtClean="0">
                          <a:solidFill>
                            <a:schemeClr val="tx1"/>
                          </a:solidFill>
                          <a:latin typeface="Cambria"/>
                          <a:ea typeface="Times New Roman"/>
                          <a:cs typeface="Calibri"/>
                        </a:rPr>
                        <a:t>YILI</a:t>
                      </a:r>
                      <a:r>
                        <a:rPr lang="tr-TR" sz="1400" b="0" dirty="0">
                          <a:solidFill>
                            <a:schemeClr val="tx1"/>
                          </a:solidFill>
                          <a:latin typeface="Cambria"/>
                          <a:ea typeface="Times New Roman"/>
                          <a:cs typeface="Calibri"/>
                        </a:rPr>
                        <a:t>)</a:t>
                      </a:r>
                      <a:endParaRPr lang="tr-TR" sz="1100" b="0" dirty="0">
                        <a:solidFill>
                          <a:schemeClr val="tx1"/>
                        </a:solidFill>
                        <a:latin typeface="Calibri"/>
                        <a:ea typeface="Calibri"/>
                        <a:cs typeface="Times New Roman"/>
                      </a:endParaRPr>
                    </a:p>
                    <a:p>
                      <a:pPr>
                        <a:lnSpc>
                          <a:spcPct val="115000"/>
                        </a:lnSpc>
                        <a:spcAft>
                          <a:spcPts val="0"/>
                        </a:spcAft>
                      </a:pPr>
                      <a:r>
                        <a:rPr lang="tr-TR" sz="1100" b="0" dirty="0">
                          <a:solidFill>
                            <a:schemeClr val="tx1"/>
                          </a:solidFill>
                          <a:latin typeface="Calibri"/>
                          <a:ea typeface="Times New Roman"/>
                          <a:cs typeface="Calibri"/>
                        </a:rPr>
                        <a:t> </a:t>
                      </a:r>
                      <a:endParaRPr lang="tr-TR" sz="1100" b="0" dirty="0">
                        <a:solidFill>
                          <a:schemeClr val="tx1"/>
                        </a:solidFill>
                        <a:latin typeface="Calibri"/>
                        <a:ea typeface="Calibri"/>
                        <a:cs typeface="Times New Roman"/>
                      </a:endParaRPr>
                    </a:p>
                  </a:txBody>
                  <a:tcPr marL="51956" marR="51956" marT="0"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1"/>
                  </a:ext>
                </a:extLst>
              </a:tr>
              <a:tr h="432188">
                <a:tc>
                  <a:txBody>
                    <a:bodyPr/>
                    <a:lstStyle/>
                    <a:p>
                      <a:endParaRPr lang="tr-TR" dirty="0"/>
                    </a:p>
                  </a:txBody>
                  <a:tcPr marL="6463" marR="6463" marT="5529" marB="0" anchor="ctr"/>
                </a:tc>
                <a:tc>
                  <a:txBody>
                    <a:bodyPr/>
                    <a:lstStyle/>
                    <a:p>
                      <a:pPr>
                        <a:lnSpc>
                          <a:spcPct val="115000"/>
                        </a:lnSpc>
                        <a:spcAft>
                          <a:spcPts val="0"/>
                        </a:spcAft>
                      </a:pPr>
                      <a:r>
                        <a:rPr lang="tr-TR" sz="1100" b="1" dirty="0">
                          <a:solidFill>
                            <a:schemeClr val="tx1"/>
                          </a:solidFill>
                          <a:latin typeface="Calibri"/>
                          <a:ea typeface="Times New Roman"/>
                          <a:cs typeface="Calibri"/>
                        </a:rPr>
                        <a:t> No</a:t>
                      </a:r>
                      <a:endParaRPr lang="tr-TR" sz="1100" dirty="0">
                        <a:solidFill>
                          <a:schemeClr val="tx1"/>
                        </a:solidFill>
                        <a:latin typeface="Calibri"/>
                        <a:ea typeface="Calibri"/>
                        <a:cs typeface="Times New Roman"/>
                      </a:endParaRPr>
                    </a:p>
                  </a:txBody>
                  <a:tcPr marL="51956" marR="51956" marT="0" marB="0" anchor="ctr"/>
                </a:tc>
                <a:tc>
                  <a:txBody>
                    <a:bodyPr/>
                    <a:lstStyle/>
                    <a:p>
                      <a:pPr>
                        <a:lnSpc>
                          <a:spcPct val="115000"/>
                        </a:lnSpc>
                        <a:spcAft>
                          <a:spcPts val="0"/>
                        </a:spcAft>
                      </a:pPr>
                      <a:r>
                        <a:rPr lang="tr-TR" sz="1200" b="1" dirty="0">
                          <a:solidFill>
                            <a:schemeClr val="tx1"/>
                          </a:solidFill>
                          <a:latin typeface="Times New Roman"/>
                          <a:ea typeface="Times New Roman"/>
                          <a:cs typeface="Times New Roman"/>
                        </a:rPr>
                        <a:t>İhale Adı</a:t>
                      </a:r>
                      <a:endParaRPr lang="tr-TR" sz="1100" dirty="0">
                        <a:solidFill>
                          <a:schemeClr val="tx1"/>
                        </a:solidFill>
                        <a:latin typeface="Calibri"/>
                        <a:ea typeface="Calibri"/>
                        <a:cs typeface="Times New Roman"/>
                      </a:endParaRPr>
                    </a:p>
                  </a:txBody>
                  <a:tcPr marL="51956" marR="51956" marT="0" marB="0" anchor="ctr"/>
                </a:tc>
                <a:tc>
                  <a:txBody>
                    <a:bodyPr/>
                    <a:lstStyle/>
                    <a:p>
                      <a:pPr>
                        <a:lnSpc>
                          <a:spcPct val="115000"/>
                        </a:lnSpc>
                        <a:spcAft>
                          <a:spcPts val="0"/>
                        </a:spcAft>
                      </a:pPr>
                      <a:r>
                        <a:rPr lang="en-US" sz="1100" b="1" kern="1200" dirty="0" err="1">
                          <a:solidFill>
                            <a:schemeClr val="tx1"/>
                          </a:solidFill>
                          <a:latin typeface="Times New Roman"/>
                          <a:ea typeface="Times New Roman"/>
                          <a:cs typeface="Times New Roman"/>
                        </a:rPr>
                        <a:t>Tarihi</a:t>
                      </a:r>
                      <a:endParaRPr lang="tr-TR" sz="1100" dirty="0">
                        <a:solidFill>
                          <a:schemeClr val="tx1"/>
                        </a:solidFill>
                        <a:latin typeface="Calibri"/>
                        <a:ea typeface="Calibri"/>
                        <a:cs typeface="Times New Roman"/>
                      </a:endParaRPr>
                    </a:p>
                  </a:txBody>
                  <a:tcPr marL="51956" marR="51956" marT="0" marB="0" anchor="ctr"/>
                </a:tc>
                <a:tc>
                  <a:txBody>
                    <a:bodyPr/>
                    <a:lstStyle/>
                    <a:p>
                      <a:pPr>
                        <a:lnSpc>
                          <a:spcPct val="115000"/>
                        </a:lnSpc>
                        <a:spcAft>
                          <a:spcPts val="0"/>
                        </a:spcAft>
                      </a:pPr>
                      <a:r>
                        <a:rPr lang="en-US" sz="1100" b="1" kern="1200" dirty="0" err="1">
                          <a:solidFill>
                            <a:schemeClr val="tx1"/>
                          </a:solidFill>
                          <a:latin typeface="Times New Roman"/>
                          <a:ea typeface="Times New Roman"/>
                          <a:cs typeface="Times New Roman"/>
                        </a:rPr>
                        <a:t>Türü</a:t>
                      </a:r>
                      <a:endParaRPr lang="tr-TR" sz="1100" dirty="0">
                        <a:solidFill>
                          <a:schemeClr val="tx1"/>
                        </a:solidFill>
                        <a:latin typeface="Calibri"/>
                        <a:ea typeface="Calibri"/>
                        <a:cs typeface="Times New Roman"/>
                      </a:endParaRPr>
                    </a:p>
                  </a:txBody>
                  <a:tcPr marL="51956" marR="51956" marT="0" marB="0" anchor="ctr"/>
                </a:tc>
                <a:tc>
                  <a:txBody>
                    <a:bodyPr/>
                    <a:lstStyle/>
                    <a:p>
                      <a:pPr>
                        <a:lnSpc>
                          <a:spcPct val="115000"/>
                        </a:lnSpc>
                        <a:spcAft>
                          <a:spcPts val="0"/>
                        </a:spcAft>
                      </a:pPr>
                      <a:r>
                        <a:rPr lang="en-US" sz="1100" b="1" kern="1200">
                          <a:solidFill>
                            <a:schemeClr val="tx1"/>
                          </a:solidFill>
                          <a:latin typeface="Times New Roman"/>
                          <a:ea typeface="Times New Roman"/>
                          <a:cs typeface="Times New Roman"/>
                        </a:rPr>
                        <a:t>Usulü</a:t>
                      </a:r>
                      <a:endParaRPr lang="tr-TR" sz="1100">
                        <a:solidFill>
                          <a:schemeClr val="tx1"/>
                        </a:solidFill>
                        <a:latin typeface="Calibri"/>
                        <a:ea typeface="Calibri"/>
                        <a:cs typeface="Times New Roman"/>
                      </a:endParaRPr>
                    </a:p>
                  </a:txBody>
                  <a:tcPr marL="51956" marR="51956" marT="0" marB="0" anchor="ctr"/>
                </a:tc>
                <a:tc>
                  <a:txBody>
                    <a:bodyPr/>
                    <a:lstStyle/>
                    <a:p>
                      <a:pPr>
                        <a:lnSpc>
                          <a:spcPct val="115000"/>
                        </a:lnSpc>
                        <a:spcAft>
                          <a:spcPts val="0"/>
                        </a:spcAft>
                      </a:pPr>
                      <a:r>
                        <a:rPr lang="en-US" sz="1100" b="1" kern="1200" dirty="0" err="1">
                          <a:solidFill>
                            <a:schemeClr val="tx1"/>
                          </a:solidFill>
                          <a:latin typeface="Times New Roman"/>
                          <a:ea typeface="Times New Roman"/>
                          <a:cs typeface="Times New Roman"/>
                        </a:rPr>
                        <a:t>Durumu</a:t>
                      </a:r>
                      <a:endParaRPr lang="tr-TR" sz="1100" dirty="0">
                        <a:solidFill>
                          <a:schemeClr val="tx1"/>
                        </a:solidFill>
                        <a:latin typeface="Calibri"/>
                        <a:ea typeface="Calibri"/>
                        <a:cs typeface="Times New Roman"/>
                      </a:endParaRPr>
                    </a:p>
                  </a:txBody>
                  <a:tcPr marL="51956" marR="51956" marT="0" marB="0" anchor="ctr"/>
                </a:tc>
                <a:tc>
                  <a:txBody>
                    <a:bodyPr/>
                    <a:lstStyle/>
                    <a:p>
                      <a:pPr>
                        <a:lnSpc>
                          <a:spcPct val="115000"/>
                        </a:lnSpc>
                        <a:spcAft>
                          <a:spcPts val="0"/>
                        </a:spcAft>
                      </a:pPr>
                      <a:r>
                        <a:rPr lang="tr-TR" sz="1100" b="1" dirty="0">
                          <a:solidFill>
                            <a:schemeClr val="tx1"/>
                          </a:solidFill>
                          <a:latin typeface="Times New Roman"/>
                          <a:ea typeface="Times New Roman"/>
                          <a:cs typeface="Times New Roman"/>
                        </a:rPr>
                        <a:t> İhale Tutarı</a:t>
                      </a:r>
                      <a:endParaRPr lang="tr-TR" sz="1100" dirty="0">
                        <a:solidFill>
                          <a:schemeClr val="tx1"/>
                        </a:solidFill>
                        <a:latin typeface="Calibri"/>
                        <a:ea typeface="Calibri"/>
                        <a:cs typeface="Times New Roman"/>
                      </a:endParaRPr>
                    </a:p>
                  </a:txBody>
                  <a:tcPr marL="51956" marR="51956" marT="0" marB="0" anchor="ctr"/>
                </a:tc>
                <a:extLst>
                  <a:ext uri="{0D108BD9-81ED-4DB2-BD59-A6C34878D82A}">
                    <a16:rowId xmlns:a16="http://schemas.microsoft.com/office/drawing/2014/main" val="10002"/>
                  </a:ext>
                </a:extLst>
              </a:tr>
              <a:tr h="1260483">
                <a:tc>
                  <a:txBody>
                    <a:bodyPr/>
                    <a:lstStyle/>
                    <a:p>
                      <a:endParaRPr lang="tr-TR"/>
                    </a:p>
                  </a:txBody>
                  <a:tcPr marL="6463" marR="6463" marT="5529" marB="0" anchor="ctr"/>
                </a:tc>
                <a:tc>
                  <a:txBody>
                    <a:bodyPr/>
                    <a:lstStyle/>
                    <a:p>
                      <a:pPr algn="ctr">
                        <a:lnSpc>
                          <a:spcPct val="115000"/>
                        </a:lnSpc>
                        <a:spcAft>
                          <a:spcPts val="0"/>
                        </a:spcAft>
                      </a:pPr>
                      <a:r>
                        <a:rPr lang="tr-TR" sz="1100" b="1" dirty="0">
                          <a:solidFill>
                            <a:srgbClr val="365F91"/>
                          </a:solidFill>
                          <a:latin typeface="Calibri"/>
                          <a:ea typeface="Times New Roman"/>
                          <a:cs typeface="Calibri"/>
                        </a:rPr>
                        <a:t>1</a:t>
                      </a:r>
                      <a:endParaRPr lang="tr-TR" sz="1100" dirty="0">
                        <a:latin typeface="Calibri"/>
                        <a:ea typeface="Calibri"/>
                        <a:cs typeface="Times New Roman"/>
                      </a:endParaRPr>
                    </a:p>
                  </a:txBody>
                  <a:tcPr marL="51956" marR="51956" marT="0" marB="0" anchor="ctr"/>
                </a:tc>
                <a:tc>
                  <a:txBody>
                    <a:bodyPr/>
                    <a:lstStyle/>
                    <a:p>
                      <a:pPr algn="just">
                        <a:lnSpc>
                          <a:spcPct val="115000"/>
                        </a:lnSpc>
                        <a:spcAft>
                          <a:spcPts val="0"/>
                        </a:spcAft>
                      </a:pPr>
                      <a:r>
                        <a:rPr kumimoji="0" lang="tr-TR" sz="1000" b="0" i="0" kern="1200" dirty="0" err="1" smtClean="0">
                          <a:solidFill>
                            <a:schemeClr val="dk1"/>
                          </a:solidFill>
                          <a:effectLst/>
                          <a:latin typeface="+mn-lt"/>
                          <a:ea typeface="+mn-ea"/>
                          <a:cs typeface="+mn-cs"/>
                        </a:rPr>
                        <a:t>siirt</a:t>
                      </a:r>
                      <a:r>
                        <a:rPr kumimoji="0" lang="tr-TR" sz="1000" b="0" i="0" kern="1200" dirty="0" smtClean="0">
                          <a:solidFill>
                            <a:schemeClr val="dk1"/>
                          </a:solidFill>
                          <a:effectLst/>
                          <a:latin typeface="+mn-lt"/>
                          <a:ea typeface="+mn-ea"/>
                          <a:cs typeface="+mn-cs"/>
                        </a:rPr>
                        <a:t> üniversitesi </a:t>
                      </a:r>
                      <a:r>
                        <a:rPr kumimoji="0" lang="tr-TR" sz="1000" b="0" i="0" kern="1200" dirty="0" err="1" smtClean="0">
                          <a:solidFill>
                            <a:schemeClr val="dk1"/>
                          </a:solidFill>
                          <a:effectLst/>
                          <a:latin typeface="+mn-lt"/>
                          <a:ea typeface="+mn-ea"/>
                          <a:cs typeface="+mn-cs"/>
                        </a:rPr>
                        <a:t>kezer</a:t>
                      </a:r>
                      <a:r>
                        <a:rPr kumimoji="0" lang="tr-TR" sz="1000" b="0" i="0" kern="1200" dirty="0" smtClean="0">
                          <a:solidFill>
                            <a:schemeClr val="dk1"/>
                          </a:solidFill>
                          <a:effectLst/>
                          <a:latin typeface="+mn-lt"/>
                          <a:ea typeface="+mn-ea"/>
                          <a:cs typeface="+mn-cs"/>
                        </a:rPr>
                        <a:t> yerleşkesi merkezi yemekhane ve </a:t>
                      </a:r>
                      <a:r>
                        <a:rPr kumimoji="0" lang="tr-TR" sz="1000" b="0" i="0" kern="1200" dirty="0" err="1" smtClean="0">
                          <a:solidFill>
                            <a:schemeClr val="dk1"/>
                          </a:solidFill>
                          <a:effectLst/>
                          <a:latin typeface="+mn-lt"/>
                          <a:ea typeface="+mn-ea"/>
                          <a:cs typeface="+mn-cs"/>
                        </a:rPr>
                        <a:t>sks</a:t>
                      </a:r>
                      <a:r>
                        <a:rPr kumimoji="0" lang="tr-TR" sz="1000" b="0" i="0" kern="1200" dirty="0" smtClean="0">
                          <a:solidFill>
                            <a:schemeClr val="dk1"/>
                          </a:solidFill>
                          <a:effectLst/>
                          <a:latin typeface="+mn-lt"/>
                          <a:ea typeface="+mn-ea"/>
                          <a:cs typeface="+mn-cs"/>
                        </a:rPr>
                        <a:t> binalarında bulunan soğutma grubu cihazlarının tamiri ve kütüphane binasına ait soğutma </a:t>
                      </a:r>
                      <a:r>
                        <a:rPr kumimoji="0" lang="tr-TR" sz="1000" b="0" i="0" kern="1200" dirty="0" err="1" smtClean="0">
                          <a:solidFill>
                            <a:schemeClr val="dk1"/>
                          </a:solidFill>
                          <a:effectLst/>
                          <a:latin typeface="+mn-lt"/>
                          <a:ea typeface="+mn-ea"/>
                          <a:cs typeface="+mn-cs"/>
                        </a:rPr>
                        <a:t>grubununun</a:t>
                      </a:r>
                      <a:r>
                        <a:rPr kumimoji="0" lang="tr-TR" sz="1000" b="0" i="0" kern="1200" dirty="0" smtClean="0">
                          <a:solidFill>
                            <a:schemeClr val="dk1"/>
                          </a:solidFill>
                          <a:effectLst/>
                          <a:latin typeface="+mn-lt"/>
                          <a:ea typeface="+mn-ea"/>
                          <a:cs typeface="+mn-cs"/>
                        </a:rPr>
                        <a:t> yenilenmesi ile </a:t>
                      </a:r>
                      <a:r>
                        <a:rPr kumimoji="0" lang="tr-TR" sz="1000" b="0" i="0" kern="1200" dirty="0" err="1" smtClean="0">
                          <a:solidFill>
                            <a:schemeClr val="dk1"/>
                          </a:solidFill>
                          <a:effectLst/>
                          <a:latin typeface="+mn-lt"/>
                          <a:ea typeface="+mn-ea"/>
                          <a:cs typeface="+mn-cs"/>
                        </a:rPr>
                        <a:t>kurtalan</a:t>
                      </a:r>
                      <a:r>
                        <a:rPr kumimoji="0" lang="tr-TR" sz="1000" b="0" i="0" kern="1200" dirty="0" smtClean="0">
                          <a:solidFill>
                            <a:schemeClr val="dk1"/>
                          </a:solidFill>
                          <a:effectLst/>
                          <a:latin typeface="+mn-lt"/>
                          <a:ea typeface="+mn-ea"/>
                          <a:cs typeface="+mn-cs"/>
                        </a:rPr>
                        <a:t> meslek yüksek okulundaki su depolarının yenilenmesi yapım işi</a:t>
                      </a:r>
                      <a:endParaRPr lang="tr-TR" sz="1100" dirty="0">
                        <a:latin typeface="Calibri"/>
                        <a:ea typeface="Calibri"/>
                        <a:cs typeface="Times New Roman"/>
                      </a:endParaRPr>
                    </a:p>
                  </a:txBody>
                  <a:tcPr marL="51956" marR="51956" marT="0" marB="0" anchor="ctr"/>
                </a:tc>
                <a:tc>
                  <a:txBody>
                    <a:bodyPr/>
                    <a:lstStyle/>
                    <a:p>
                      <a:pPr>
                        <a:lnSpc>
                          <a:spcPct val="115000"/>
                        </a:lnSpc>
                        <a:spcAft>
                          <a:spcPts val="0"/>
                        </a:spcAft>
                      </a:pPr>
                      <a:r>
                        <a:rPr lang="tr-TR" sz="1000" dirty="0">
                          <a:solidFill>
                            <a:srgbClr val="000000"/>
                          </a:solidFill>
                          <a:latin typeface="Times New Roman"/>
                          <a:ea typeface="Times New Roman"/>
                          <a:cs typeface="Times New Roman"/>
                        </a:rPr>
                        <a:t> </a:t>
                      </a:r>
                      <a:endParaRPr lang="tr-TR" sz="1100" dirty="0">
                        <a:latin typeface="Calibri"/>
                        <a:ea typeface="Calibri"/>
                        <a:cs typeface="Times New Roman"/>
                      </a:endParaRPr>
                    </a:p>
                    <a:p>
                      <a:pPr>
                        <a:lnSpc>
                          <a:spcPct val="115000"/>
                        </a:lnSpc>
                        <a:spcAft>
                          <a:spcPts val="1000"/>
                        </a:spcAft>
                      </a:pPr>
                      <a:r>
                        <a:rPr lang="tr-TR" sz="1000" dirty="0" smtClean="0">
                          <a:solidFill>
                            <a:srgbClr val="000000"/>
                          </a:solidFill>
                          <a:latin typeface="Times New Roman"/>
                          <a:ea typeface="Times New Roman"/>
                          <a:cs typeface="Times New Roman"/>
                        </a:rPr>
                        <a:t>06.05.2022</a:t>
                      </a:r>
                      <a:endParaRPr lang="tr-TR" sz="1100" dirty="0">
                        <a:latin typeface="Calibri"/>
                        <a:ea typeface="Calibri"/>
                        <a:cs typeface="Times New Roman"/>
                      </a:endParaRPr>
                    </a:p>
                  </a:txBody>
                  <a:tcPr marL="51956" marR="51956" marT="0" marB="0" anchor="ctr"/>
                </a:tc>
                <a:tc>
                  <a:txBody>
                    <a:bodyPr/>
                    <a:lstStyle/>
                    <a:p>
                      <a:pPr>
                        <a:lnSpc>
                          <a:spcPct val="115000"/>
                        </a:lnSpc>
                        <a:spcAft>
                          <a:spcPts val="0"/>
                        </a:spcAft>
                      </a:pPr>
                      <a:r>
                        <a:rPr lang="tr-TR" sz="1000" dirty="0">
                          <a:solidFill>
                            <a:srgbClr val="000000"/>
                          </a:solidFill>
                          <a:latin typeface="Times New Roman"/>
                          <a:ea typeface="Times New Roman"/>
                          <a:cs typeface="Times New Roman"/>
                        </a:rPr>
                        <a:t>Yapım İşi</a:t>
                      </a:r>
                      <a:endParaRPr lang="tr-TR" sz="1100" dirty="0">
                        <a:latin typeface="Calibri"/>
                        <a:ea typeface="Calibri"/>
                        <a:cs typeface="Times New Roman"/>
                      </a:endParaRPr>
                    </a:p>
                  </a:txBody>
                  <a:tcPr marL="51956" marR="51956" marT="0" marB="0" anchor="ctr"/>
                </a:tc>
                <a:tc>
                  <a:txBody>
                    <a:bodyPr/>
                    <a:lstStyle/>
                    <a:p>
                      <a:pPr>
                        <a:lnSpc>
                          <a:spcPct val="115000"/>
                        </a:lnSpc>
                        <a:spcAft>
                          <a:spcPts val="0"/>
                        </a:spcAft>
                      </a:pPr>
                      <a:r>
                        <a:rPr lang="tr-TR" sz="1100" dirty="0">
                          <a:solidFill>
                            <a:srgbClr val="000000"/>
                          </a:solidFill>
                          <a:latin typeface="Calibri"/>
                          <a:ea typeface="Times New Roman"/>
                          <a:cs typeface="Calibri"/>
                        </a:rPr>
                        <a:t>Açık İhale</a:t>
                      </a:r>
                      <a:endParaRPr lang="tr-TR" sz="1100" dirty="0">
                        <a:latin typeface="Calibri"/>
                        <a:ea typeface="Calibri"/>
                        <a:cs typeface="Times New Roman"/>
                      </a:endParaRPr>
                    </a:p>
                  </a:txBody>
                  <a:tcPr marL="51956" marR="51956" marT="0" marB="0" anchor="ctr"/>
                </a:tc>
                <a:tc>
                  <a:txBody>
                    <a:bodyPr/>
                    <a:lstStyle/>
                    <a:p>
                      <a:pPr algn="ctr">
                        <a:lnSpc>
                          <a:spcPct val="115000"/>
                        </a:lnSpc>
                        <a:spcAft>
                          <a:spcPts val="0"/>
                        </a:spcAft>
                      </a:pPr>
                      <a:r>
                        <a:rPr lang="tr-TR" sz="1000" dirty="0">
                          <a:solidFill>
                            <a:srgbClr val="000000"/>
                          </a:solidFill>
                          <a:latin typeface="Times New Roman"/>
                          <a:ea typeface="Times New Roman"/>
                          <a:cs typeface="Times New Roman"/>
                        </a:rPr>
                        <a:t>Kesinleştirildi.</a:t>
                      </a:r>
                      <a:endParaRPr lang="tr-TR" sz="1100" dirty="0">
                        <a:latin typeface="Calibri"/>
                        <a:ea typeface="Calibri"/>
                        <a:cs typeface="Times New Roman"/>
                      </a:endParaRPr>
                    </a:p>
                  </a:txBody>
                  <a:tcPr marL="51956" marR="51956" marT="0" marB="0" anchor="ctr"/>
                </a:tc>
                <a:tc>
                  <a:txBody>
                    <a:bodyPr/>
                    <a:lstStyle/>
                    <a:p>
                      <a:pPr algn="r">
                        <a:lnSpc>
                          <a:spcPct val="115000"/>
                        </a:lnSpc>
                        <a:spcAft>
                          <a:spcPts val="0"/>
                        </a:spcAft>
                      </a:pPr>
                      <a:r>
                        <a:rPr lang="tr-TR" sz="1000" dirty="0">
                          <a:solidFill>
                            <a:srgbClr val="000000"/>
                          </a:solidFill>
                          <a:latin typeface="Times New Roman"/>
                          <a:ea typeface="Times New Roman"/>
                          <a:cs typeface="Times New Roman"/>
                        </a:rPr>
                        <a:t> </a:t>
                      </a:r>
                      <a:endParaRPr lang="tr-TR" sz="1100" dirty="0">
                        <a:latin typeface="Calibri"/>
                        <a:ea typeface="Calibri"/>
                        <a:cs typeface="Times New Roman"/>
                      </a:endParaRPr>
                    </a:p>
                    <a:p>
                      <a:pPr algn="r">
                        <a:lnSpc>
                          <a:spcPct val="115000"/>
                        </a:lnSpc>
                        <a:spcAft>
                          <a:spcPts val="0"/>
                        </a:spcAft>
                      </a:pPr>
                      <a:endParaRPr lang="tr-TR" sz="1000" dirty="0" smtClean="0">
                        <a:solidFill>
                          <a:srgbClr val="000000"/>
                        </a:solidFill>
                        <a:latin typeface="Times New Roman"/>
                        <a:ea typeface="Times New Roman"/>
                        <a:cs typeface="Times New Roman"/>
                      </a:endParaRPr>
                    </a:p>
                    <a:p>
                      <a:pPr algn="r">
                        <a:lnSpc>
                          <a:spcPct val="115000"/>
                        </a:lnSpc>
                        <a:spcAft>
                          <a:spcPts val="0"/>
                        </a:spcAft>
                      </a:pPr>
                      <a:r>
                        <a:rPr lang="tr-TR" sz="1000" dirty="0" smtClean="0">
                          <a:solidFill>
                            <a:srgbClr val="000000"/>
                          </a:solidFill>
                          <a:latin typeface="Times New Roman"/>
                          <a:ea typeface="Times New Roman"/>
                          <a:cs typeface="Times New Roman"/>
                        </a:rPr>
                        <a:t>2.673.000,00 </a:t>
                      </a:r>
                      <a:r>
                        <a:rPr lang="tr-TR" sz="1000" dirty="0">
                          <a:solidFill>
                            <a:srgbClr val="000000"/>
                          </a:solidFill>
                          <a:latin typeface="Times New Roman"/>
                          <a:ea typeface="Times New Roman"/>
                          <a:cs typeface="Times New Roman"/>
                        </a:rPr>
                        <a:t>TL</a:t>
                      </a:r>
                      <a:endParaRPr lang="tr-TR" sz="1100" dirty="0">
                        <a:latin typeface="Calibri"/>
                        <a:ea typeface="Calibri"/>
                        <a:cs typeface="Times New Roman"/>
                      </a:endParaRPr>
                    </a:p>
                  </a:txBody>
                  <a:tcPr marL="51956" marR="51956" marT="0" marB="0"/>
                </a:tc>
                <a:extLst>
                  <a:ext uri="{0D108BD9-81ED-4DB2-BD59-A6C34878D82A}">
                    <a16:rowId xmlns:a16="http://schemas.microsoft.com/office/drawing/2014/main" val="10003"/>
                  </a:ext>
                </a:extLst>
              </a:tr>
              <a:tr h="900345">
                <a:tc>
                  <a:txBody>
                    <a:bodyPr/>
                    <a:lstStyle/>
                    <a:p>
                      <a:endParaRPr lang="tr-TR"/>
                    </a:p>
                  </a:txBody>
                  <a:tcPr marL="6463" marR="6463" marT="5529" marB="0" anchor="ctr"/>
                </a:tc>
                <a:tc>
                  <a:txBody>
                    <a:bodyPr/>
                    <a:lstStyle/>
                    <a:p>
                      <a:pPr algn="ctr">
                        <a:lnSpc>
                          <a:spcPct val="115000"/>
                        </a:lnSpc>
                        <a:spcAft>
                          <a:spcPts val="0"/>
                        </a:spcAft>
                      </a:pPr>
                      <a:r>
                        <a:rPr lang="tr-TR" sz="1100" b="1">
                          <a:solidFill>
                            <a:srgbClr val="365F91"/>
                          </a:solidFill>
                          <a:latin typeface="Calibri"/>
                          <a:ea typeface="Times New Roman"/>
                          <a:cs typeface="Calibri"/>
                        </a:rPr>
                        <a:t>2</a:t>
                      </a:r>
                      <a:endParaRPr lang="tr-TR" sz="1100">
                        <a:latin typeface="Calibri"/>
                        <a:ea typeface="Calibri"/>
                        <a:cs typeface="Times New Roman"/>
                      </a:endParaRPr>
                    </a:p>
                  </a:txBody>
                  <a:tcPr marL="51956" marR="51956" marT="0" marB="0" anchor="ctr"/>
                </a:tc>
                <a:tc>
                  <a:txBody>
                    <a:bodyPr/>
                    <a:lstStyle/>
                    <a:p>
                      <a:pPr algn="just">
                        <a:lnSpc>
                          <a:spcPct val="115000"/>
                        </a:lnSpc>
                        <a:spcAft>
                          <a:spcPts val="0"/>
                        </a:spcAft>
                      </a:pPr>
                      <a:r>
                        <a:rPr kumimoji="0" lang="tr-TR" sz="1000" b="0" i="0" kern="1200" dirty="0" err="1" smtClean="0">
                          <a:solidFill>
                            <a:schemeClr val="dk1"/>
                          </a:solidFill>
                          <a:effectLst/>
                          <a:latin typeface="+mn-lt"/>
                          <a:ea typeface="+mn-ea"/>
                          <a:cs typeface="+mn-cs"/>
                        </a:rPr>
                        <a:t>siirt</a:t>
                      </a:r>
                      <a:r>
                        <a:rPr kumimoji="0" lang="tr-TR" sz="1000" b="0" i="0" kern="1200" dirty="0" smtClean="0">
                          <a:solidFill>
                            <a:schemeClr val="dk1"/>
                          </a:solidFill>
                          <a:effectLst/>
                          <a:latin typeface="+mn-lt"/>
                          <a:ea typeface="+mn-ea"/>
                          <a:cs typeface="+mn-cs"/>
                        </a:rPr>
                        <a:t> üniversitesi </a:t>
                      </a:r>
                      <a:r>
                        <a:rPr kumimoji="0" lang="tr-TR" sz="1000" b="0" i="0" kern="1200" dirty="0" err="1" smtClean="0">
                          <a:solidFill>
                            <a:schemeClr val="dk1"/>
                          </a:solidFill>
                          <a:effectLst/>
                          <a:latin typeface="+mn-lt"/>
                          <a:ea typeface="+mn-ea"/>
                          <a:cs typeface="+mn-cs"/>
                        </a:rPr>
                        <a:t>kezer</a:t>
                      </a:r>
                      <a:r>
                        <a:rPr kumimoji="0" lang="tr-TR" sz="1000" b="0" i="0" kern="1200" dirty="0" smtClean="0">
                          <a:solidFill>
                            <a:schemeClr val="dk1"/>
                          </a:solidFill>
                          <a:effectLst/>
                          <a:latin typeface="+mn-lt"/>
                          <a:ea typeface="+mn-ea"/>
                          <a:cs typeface="+mn-cs"/>
                        </a:rPr>
                        <a:t> yerleşkesi hizmet binaları için kesintisiz güç kaynağı(</a:t>
                      </a:r>
                      <a:r>
                        <a:rPr kumimoji="0" lang="tr-TR" sz="1000" b="0" i="0" kern="1200" dirty="0" err="1" smtClean="0">
                          <a:solidFill>
                            <a:schemeClr val="dk1"/>
                          </a:solidFill>
                          <a:effectLst/>
                          <a:latin typeface="+mn-lt"/>
                          <a:ea typeface="+mn-ea"/>
                          <a:cs typeface="+mn-cs"/>
                        </a:rPr>
                        <a:t>ups</a:t>
                      </a:r>
                      <a:r>
                        <a:rPr kumimoji="0" lang="tr-TR" sz="1000" b="0" i="0" kern="1200" dirty="0" smtClean="0">
                          <a:solidFill>
                            <a:schemeClr val="dk1"/>
                          </a:solidFill>
                          <a:effectLst/>
                          <a:latin typeface="+mn-lt"/>
                          <a:ea typeface="+mn-ea"/>
                          <a:cs typeface="+mn-cs"/>
                        </a:rPr>
                        <a:t>) alımı, mevcut </a:t>
                      </a:r>
                      <a:r>
                        <a:rPr kumimoji="0" lang="tr-TR" sz="1000" b="0" i="0" kern="1200" dirty="0" err="1" smtClean="0">
                          <a:solidFill>
                            <a:schemeClr val="dk1"/>
                          </a:solidFill>
                          <a:effectLst/>
                          <a:latin typeface="+mn-lt"/>
                          <a:ea typeface="+mn-ea"/>
                          <a:cs typeface="+mn-cs"/>
                        </a:rPr>
                        <a:t>ups</a:t>
                      </a:r>
                      <a:r>
                        <a:rPr kumimoji="0" lang="tr-TR" sz="1000" b="0" i="0" kern="1200" dirty="0" smtClean="0">
                          <a:solidFill>
                            <a:schemeClr val="dk1"/>
                          </a:solidFill>
                          <a:effectLst/>
                          <a:latin typeface="+mn-lt"/>
                          <a:ea typeface="+mn-ea"/>
                          <a:cs typeface="+mn-cs"/>
                        </a:rPr>
                        <a:t> '</a:t>
                      </a:r>
                      <a:r>
                        <a:rPr kumimoji="0" lang="tr-TR" sz="1000" b="0" i="0" kern="1200" dirty="0" err="1" smtClean="0">
                          <a:solidFill>
                            <a:schemeClr val="dk1"/>
                          </a:solidFill>
                          <a:effectLst/>
                          <a:latin typeface="+mn-lt"/>
                          <a:ea typeface="+mn-ea"/>
                          <a:cs typeface="+mn-cs"/>
                        </a:rPr>
                        <a:t>ler</a:t>
                      </a:r>
                      <a:r>
                        <a:rPr kumimoji="0" lang="tr-TR" sz="1000" b="0" i="0" kern="1200" dirty="0" smtClean="0">
                          <a:solidFill>
                            <a:schemeClr val="dk1"/>
                          </a:solidFill>
                          <a:effectLst/>
                          <a:latin typeface="+mn-lt"/>
                          <a:ea typeface="+mn-ea"/>
                          <a:cs typeface="+mn-cs"/>
                        </a:rPr>
                        <a:t> için akü ve ek parçaları değişimi ile izleme ve raporlama sistemi yapım işi</a:t>
                      </a:r>
                      <a:endParaRPr lang="tr-TR" sz="1100" dirty="0">
                        <a:latin typeface="Calibri"/>
                        <a:ea typeface="Calibri"/>
                        <a:cs typeface="Times New Roman"/>
                      </a:endParaRPr>
                    </a:p>
                  </a:txBody>
                  <a:tcPr marL="51956" marR="51956" marT="0" marB="0" anchor="ctr"/>
                </a:tc>
                <a:tc>
                  <a:txBody>
                    <a:bodyPr/>
                    <a:lstStyle/>
                    <a:p>
                      <a:pPr>
                        <a:lnSpc>
                          <a:spcPct val="115000"/>
                        </a:lnSpc>
                        <a:spcAft>
                          <a:spcPts val="0"/>
                        </a:spcAft>
                      </a:pPr>
                      <a:r>
                        <a:rPr lang="tr-TR" sz="1000" dirty="0">
                          <a:solidFill>
                            <a:srgbClr val="000000"/>
                          </a:solidFill>
                          <a:latin typeface="Times New Roman"/>
                          <a:ea typeface="Times New Roman"/>
                          <a:cs typeface="Times New Roman"/>
                        </a:rPr>
                        <a:t> </a:t>
                      </a:r>
                      <a:r>
                        <a:rPr lang="tr-TR" sz="1000" dirty="0" smtClean="0">
                          <a:solidFill>
                            <a:srgbClr val="000000"/>
                          </a:solidFill>
                          <a:latin typeface="Times New Roman"/>
                          <a:ea typeface="Times New Roman"/>
                          <a:cs typeface="Times New Roman"/>
                        </a:rPr>
                        <a:t>01.06.2022</a:t>
                      </a:r>
                      <a:endParaRPr lang="tr-TR" sz="1100" dirty="0">
                        <a:latin typeface="Calibri"/>
                        <a:ea typeface="Calibri"/>
                        <a:cs typeface="Times New Roman"/>
                      </a:endParaRPr>
                    </a:p>
                  </a:txBody>
                  <a:tcPr marL="51956" marR="51956" marT="0" marB="0" anchor="ctr"/>
                </a:tc>
                <a:tc>
                  <a:txBody>
                    <a:bodyPr/>
                    <a:lstStyle/>
                    <a:p>
                      <a:pPr>
                        <a:lnSpc>
                          <a:spcPct val="115000"/>
                        </a:lnSpc>
                        <a:spcAft>
                          <a:spcPts val="0"/>
                        </a:spcAft>
                      </a:pPr>
                      <a:r>
                        <a:rPr lang="tr-TR" sz="1000" dirty="0">
                          <a:solidFill>
                            <a:srgbClr val="000000"/>
                          </a:solidFill>
                          <a:latin typeface="Times New Roman"/>
                          <a:ea typeface="Times New Roman"/>
                          <a:cs typeface="Times New Roman"/>
                        </a:rPr>
                        <a:t> Yapım İşi</a:t>
                      </a:r>
                      <a:endParaRPr lang="tr-TR" sz="1100" dirty="0">
                        <a:latin typeface="Calibri"/>
                        <a:ea typeface="Calibri"/>
                        <a:cs typeface="Times New Roman"/>
                      </a:endParaRPr>
                    </a:p>
                  </a:txBody>
                  <a:tcPr marL="51956" marR="51956" marT="0" marB="0" anchor="ctr"/>
                </a:tc>
                <a:tc>
                  <a:txBody>
                    <a:bodyPr/>
                    <a:lstStyle/>
                    <a:p>
                      <a:pPr>
                        <a:lnSpc>
                          <a:spcPct val="115000"/>
                        </a:lnSpc>
                        <a:spcAft>
                          <a:spcPts val="0"/>
                        </a:spcAft>
                      </a:pPr>
                      <a:r>
                        <a:rPr lang="tr-TR" sz="1100">
                          <a:solidFill>
                            <a:srgbClr val="000000"/>
                          </a:solidFill>
                          <a:latin typeface="Calibri"/>
                          <a:ea typeface="Times New Roman"/>
                          <a:cs typeface="Calibri"/>
                        </a:rPr>
                        <a:t> Açık İhale</a:t>
                      </a:r>
                      <a:endParaRPr lang="tr-TR" sz="1100">
                        <a:latin typeface="Calibri"/>
                        <a:ea typeface="Calibri"/>
                        <a:cs typeface="Times New Roman"/>
                      </a:endParaRPr>
                    </a:p>
                  </a:txBody>
                  <a:tcPr marL="51956" marR="51956" marT="0" marB="0" anchor="ctr"/>
                </a:tc>
                <a:tc>
                  <a:txBody>
                    <a:bodyPr/>
                    <a:lstStyle/>
                    <a:p>
                      <a:pPr algn="ctr">
                        <a:lnSpc>
                          <a:spcPct val="115000"/>
                        </a:lnSpc>
                        <a:spcAft>
                          <a:spcPts val="0"/>
                        </a:spcAft>
                      </a:pPr>
                      <a:r>
                        <a:rPr lang="tr-TR" sz="1000" dirty="0">
                          <a:solidFill>
                            <a:srgbClr val="000000"/>
                          </a:solidFill>
                          <a:latin typeface="Times New Roman"/>
                          <a:ea typeface="Times New Roman"/>
                          <a:cs typeface="Times New Roman"/>
                        </a:rPr>
                        <a:t>Kesinleştirildi.</a:t>
                      </a:r>
                      <a:endParaRPr lang="tr-TR" sz="1100" dirty="0">
                        <a:latin typeface="Calibri"/>
                        <a:ea typeface="Calibri"/>
                        <a:cs typeface="Times New Roman"/>
                      </a:endParaRPr>
                    </a:p>
                  </a:txBody>
                  <a:tcPr marL="51956" marR="51956" marT="0" marB="0" anchor="ctr"/>
                </a:tc>
                <a:tc>
                  <a:txBody>
                    <a:bodyPr/>
                    <a:lstStyle/>
                    <a:p>
                      <a:pPr algn="r">
                        <a:lnSpc>
                          <a:spcPct val="115000"/>
                        </a:lnSpc>
                        <a:spcAft>
                          <a:spcPts val="0"/>
                        </a:spcAft>
                      </a:pPr>
                      <a:r>
                        <a:rPr lang="tr-TR" sz="1000" dirty="0">
                          <a:solidFill>
                            <a:srgbClr val="000000"/>
                          </a:solidFill>
                          <a:latin typeface="Times New Roman"/>
                          <a:ea typeface="Times New Roman"/>
                          <a:cs typeface="Times New Roman"/>
                        </a:rPr>
                        <a:t> </a:t>
                      </a:r>
                      <a:endParaRPr lang="tr-TR" sz="1000" dirty="0" smtClean="0">
                        <a:solidFill>
                          <a:srgbClr val="000000"/>
                        </a:solidFill>
                        <a:latin typeface="Times New Roman"/>
                        <a:ea typeface="Times New Roman"/>
                        <a:cs typeface="Times New Roman"/>
                      </a:endParaRPr>
                    </a:p>
                    <a:p>
                      <a:pPr algn="r">
                        <a:lnSpc>
                          <a:spcPct val="115000"/>
                        </a:lnSpc>
                        <a:spcAft>
                          <a:spcPts val="0"/>
                        </a:spcAft>
                      </a:pPr>
                      <a:endParaRPr lang="tr-TR" sz="1000" dirty="0" smtClean="0">
                        <a:solidFill>
                          <a:srgbClr val="000000"/>
                        </a:solidFill>
                        <a:latin typeface="Times New Roman"/>
                        <a:ea typeface="Times New Roman"/>
                        <a:cs typeface="Times New Roman"/>
                      </a:endParaRPr>
                    </a:p>
                    <a:p>
                      <a:pPr algn="r">
                        <a:lnSpc>
                          <a:spcPct val="115000"/>
                        </a:lnSpc>
                        <a:spcAft>
                          <a:spcPts val="0"/>
                        </a:spcAft>
                      </a:pPr>
                      <a:r>
                        <a:rPr lang="tr-TR" sz="1000" dirty="0" smtClean="0">
                          <a:solidFill>
                            <a:srgbClr val="000000"/>
                          </a:solidFill>
                          <a:latin typeface="Times New Roman"/>
                          <a:ea typeface="Times New Roman"/>
                          <a:cs typeface="Times New Roman"/>
                        </a:rPr>
                        <a:t>1.099.000,00 </a:t>
                      </a:r>
                      <a:r>
                        <a:rPr lang="tr-TR" sz="1000" dirty="0">
                          <a:solidFill>
                            <a:srgbClr val="000000"/>
                          </a:solidFill>
                          <a:latin typeface="Times New Roman"/>
                          <a:ea typeface="Times New Roman"/>
                          <a:cs typeface="Times New Roman"/>
                        </a:rPr>
                        <a:t>TL</a:t>
                      </a:r>
                      <a:endParaRPr lang="tr-TR" sz="1100" dirty="0">
                        <a:latin typeface="Calibri"/>
                        <a:ea typeface="Calibri"/>
                        <a:cs typeface="Times New Roman"/>
                      </a:endParaRPr>
                    </a:p>
                  </a:txBody>
                  <a:tcPr marL="51956" marR="51956" marT="0" marB="0"/>
                </a:tc>
                <a:extLst>
                  <a:ext uri="{0D108BD9-81ED-4DB2-BD59-A6C34878D82A}">
                    <a16:rowId xmlns:a16="http://schemas.microsoft.com/office/drawing/2014/main" val="10004"/>
                  </a:ext>
                </a:extLst>
              </a:tr>
              <a:tr h="948845">
                <a:tc>
                  <a:txBody>
                    <a:bodyPr/>
                    <a:lstStyle/>
                    <a:p>
                      <a:endParaRPr lang="tr-TR"/>
                    </a:p>
                  </a:txBody>
                  <a:tcPr marL="6463" marR="6463" marT="5529" marB="0" anchor="ctr"/>
                </a:tc>
                <a:tc>
                  <a:txBody>
                    <a:bodyPr/>
                    <a:lstStyle/>
                    <a:p>
                      <a:pPr algn="ctr">
                        <a:lnSpc>
                          <a:spcPct val="115000"/>
                        </a:lnSpc>
                        <a:spcAft>
                          <a:spcPts val="0"/>
                        </a:spcAft>
                      </a:pPr>
                      <a:r>
                        <a:rPr lang="tr-TR" sz="1100" b="1">
                          <a:solidFill>
                            <a:srgbClr val="365F91"/>
                          </a:solidFill>
                          <a:latin typeface="Calibri"/>
                          <a:ea typeface="Times New Roman"/>
                          <a:cs typeface="Calibri"/>
                        </a:rPr>
                        <a:t>3</a:t>
                      </a:r>
                      <a:endParaRPr lang="tr-TR" sz="1100">
                        <a:latin typeface="Calibri"/>
                        <a:ea typeface="Calibri"/>
                        <a:cs typeface="Times New Roman"/>
                      </a:endParaRPr>
                    </a:p>
                  </a:txBody>
                  <a:tcPr marL="51956" marR="51956" marT="0" marB="0" anchor="ctr"/>
                </a:tc>
                <a:tc>
                  <a:txBody>
                    <a:bodyPr/>
                    <a:lstStyle/>
                    <a:p>
                      <a:pPr algn="just">
                        <a:lnSpc>
                          <a:spcPct val="115000"/>
                        </a:lnSpc>
                        <a:spcAft>
                          <a:spcPts val="0"/>
                        </a:spcAft>
                      </a:pPr>
                      <a:r>
                        <a:rPr kumimoji="0" lang="tr-TR" sz="1000" b="0" i="0" kern="1200" dirty="0" smtClean="0">
                          <a:solidFill>
                            <a:schemeClr val="dk1"/>
                          </a:solidFill>
                          <a:effectLst/>
                          <a:latin typeface="+mn-lt"/>
                          <a:ea typeface="+mn-ea"/>
                          <a:cs typeface="+mn-cs"/>
                        </a:rPr>
                        <a:t>Siirt Üniversitesi Kezer Yerleşkesinde Bulunan 41 Adet Asansörün Bakımlarının Yapılarak Yeşil Etiket Alınması ve 31 Adet Asansör İçin Bir Yıllık Periyodik Bakım Yapılması Yapım İşi</a:t>
                      </a:r>
                      <a:endParaRPr lang="tr-TR" sz="1100" dirty="0">
                        <a:latin typeface="Calibri"/>
                        <a:ea typeface="Calibri"/>
                        <a:cs typeface="Times New Roman"/>
                      </a:endParaRPr>
                    </a:p>
                  </a:txBody>
                  <a:tcPr marL="51956" marR="51956" marT="0" marB="0" anchor="ctr"/>
                </a:tc>
                <a:tc>
                  <a:txBody>
                    <a:bodyPr/>
                    <a:lstStyle/>
                    <a:p>
                      <a:pPr>
                        <a:lnSpc>
                          <a:spcPct val="115000"/>
                        </a:lnSpc>
                        <a:spcAft>
                          <a:spcPts val="0"/>
                        </a:spcAft>
                      </a:pPr>
                      <a:r>
                        <a:rPr lang="tr-TR" sz="1000" dirty="0">
                          <a:solidFill>
                            <a:srgbClr val="000000"/>
                          </a:solidFill>
                          <a:latin typeface="Times New Roman"/>
                          <a:ea typeface="Times New Roman"/>
                          <a:cs typeface="Times New Roman"/>
                        </a:rPr>
                        <a:t> </a:t>
                      </a:r>
                      <a:r>
                        <a:rPr lang="tr-TR" sz="1000" dirty="0" smtClean="0">
                          <a:solidFill>
                            <a:srgbClr val="000000"/>
                          </a:solidFill>
                          <a:latin typeface="Times New Roman"/>
                          <a:ea typeface="Times New Roman"/>
                          <a:cs typeface="Times New Roman"/>
                        </a:rPr>
                        <a:t>03.06.2022</a:t>
                      </a:r>
                      <a:endParaRPr lang="tr-TR" sz="1100" dirty="0">
                        <a:latin typeface="Calibri"/>
                        <a:ea typeface="Calibri"/>
                        <a:cs typeface="Times New Roman"/>
                      </a:endParaRPr>
                    </a:p>
                  </a:txBody>
                  <a:tcPr marL="51956" marR="51956" marT="0" marB="0" anchor="ctr"/>
                </a:tc>
                <a:tc>
                  <a:txBody>
                    <a:bodyPr/>
                    <a:lstStyle/>
                    <a:p>
                      <a:pPr>
                        <a:lnSpc>
                          <a:spcPct val="115000"/>
                        </a:lnSpc>
                        <a:spcAft>
                          <a:spcPts val="0"/>
                        </a:spcAft>
                      </a:pPr>
                      <a:r>
                        <a:rPr lang="tr-TR" sz="1000" dirty="0">
                          <a:solidFill>
                            <a:srgbClr val="000000"/>
                          </a:solidFill>
                          <a:latin typeface="Times New Roman"/>
                          <a:ea typeface="Times New Roman"/>
                          <a:cs typeface="Times New Roman"/>
                        </a:rPr>
                        <a:t> Yapım İşi</a:t>
                      </a:r>
                      <a:endParaRPr lang="tr-TR" sz="1100" dirty="0">
                        <a:latin typeface="Calibri"/>
                        <a:ea typeface="Calibri"/>
                        <a:cs typeface="Times New Roman"/>
                      </a:endParaRPr>
                    </a:p>
                  </a:txBody>
                  <a:tcPr marL="51956" marR="51956" marT="0" marB="0" anchor="ctr"/>
                </a:tc>
                <a:tc>
                  <a:txBody>
                    <a:bodyPr/>
                    <a:lstStyle/>
                    <a:p>
                      <a:pPr>
                        <a:lnSpc>
                          <a:spcPct val="115000"/>
                        </a:lnSpc>
                        <a:spcAft>
                          <a:spcPts val="0"/>
                        </a:spcAft>
                      </a:pPr>
                      <a:r>
                        <a:rPr lang="tr-TR" sz="1100" dirty="0">
                          <a:solidFill>
                            <a:srgbClr val="000000"/>
                          </a:solidFill>
                          <a:latin typeface="Calibri"/>
                          <a:ea typeface="Times New Roman"/>
                          <a:cs typeface="Calibri"/>
                        </a:rPr>
                        <a:t> Açık İhale</a:t>
                      </a:r>
                      <a:endParaRPr lang="tr-TR" sz="1100" dirty="0">
                        <a:latin typeface="Calibri"/>
                        <a:ea typeface="Calibri"/>
                        <a:cs typeface="Times New Roman"/>
                      </a:endParaRPr>
                    </a:p>
                  </a:txBody>
                  <a:tcPr marL="51956" marR="51956" marT="0" marB="0" anchor="ctr"/>
                </a:tc>
                <a:tc>
                  <a:txBody>
                    <a:bodyPr/>
                    <a:lstStyle/>
                    <a:p>
                      <a:pPr algn="ctr">
                        <a:lnSpc>
                          <a:spcPct val="115000"/>
                        </a:lnSpc>
                        <a:spcAft>
                          <a:spcPts val="0"/>
                        </a:spcAft>
                      </a:pPr>
                      <a:r>
                        <a:rPr lang="tr-TR" sz="1000" dirty="0">
                          <a:solidFill>
                            <a:srgbClr val="000000"/>
                          </a:solidFill>
                          <a:latin typeface="Times New Roman"/>
                          <a:ea typeface="Times New Roman"/>
                          <a:cs typeface="Times New Roman"/>
                        </a:rPr>
                        <a:t>Kesinleştirildi.</a:t>
                      </a:r>
                      <a:endParaRPr lang="tr-TR" sz="1100" dirty="0">
                        <a:latin typeface="Calibri"/>
                        <a:ea typeface="Calibri"/>
                        <a:cs typeface="Times New Roman"/>
                      </a:endParaRPr>
                    </a:p>
                  </a:txBody>
                  <a:tcPr marL="51956" marR="51956" marT="0" marB="0" anchor="ctr"/>
                </a:tc>
                <a:tc>
                  <a:txBody>
                    <a:bodyPr/>
                    <a:lstStyle/>
                    <a:p>
                      <a:pPr algn="r">
                        <a:lnSpc>
                          <a:spcPct val="115000"/>
                        </a:lnSpc>
                        <a:spcAft>
                          <a:spcPts val="0"/>
                        </a:spcAft>
                      </a:pPr>
                      <a:r>
                        <a:rPr lang="tr-TR" sz="1000" dirty="0">
                          <a:solidFill>
                            <a:srgbClr val="000000"/>
                          </a:solidFill>
                          <a:latin typeface="Times New Roman"/>
                          <a:ea typeface="Times New Roman"/>
                          <a:cs typeface="Times New Roman"/>
                        </a:rPr>
                        <a:t> </a:t>
                      </a:r>
                      <a:endParaRPr lang="tr-TR" sz="1100" dirty="0">
                        <a:latin typeface="Calibri"/>
                        <a:ea typeface="Calibri"/>
                        <a:cs typeface="Times New Roman"/>
                      </a:endParaRPr>
                    </a:p>
                    <a:p>
                      <a:pPr algn="r">
                        <a:lnSpc>
                          <a:spcPct val="115000"/>
                        </a:lnSpc>
                        <a:spcAft>
                          <a:spcPts val="0"/>
                        </a:spcAft>
                      </a:pPr>
                      <a:endParaRPr lang="tr-TR" sz="1000" dirty="0" smtClean="0">
                        <a:solidFill>
                          <a:srgbClr val="000000"/>
                        </a:solidFill>
                        <a:latin typeface="Times New Roman"/>
                        <a:ea typeface="Times New Roman"/>
                        <a:cs typeface="Times New Roman"/>
                      </a:endParaRPr>
                    </a:p>
                    <a:p>
                      <a:pPr algn="r">
                        <a:lnSpc>
                          <a:spcPct val="115000"/>
                        </a:lnSpc>
                        <a:spcAft>
                          <a:spcPts val="0"/>
                        </a:spcAft>
                      </a:pPr>
                      <a:r>
                        <a:rPr lang="tr-TR" sz="1000" dirty="0" smtClean="0">
                          <a:solidFill>
                            <a:srgbClr val="000000"/>
                          </a:solidFill>
                          <a:latin typeface="Times New Roman"/>
                          <a:ea typeface="Times New Roman"/>
                          <a:cs typeface="Times New Roman"/>
                        </a:rPr>
                        <a:t>469.500,00 </a:t>
                      </a:r>
                      <a:r>
                        <a:rPr lang="tr-TR" sz="1000" dirty="0">
                          <a:solidFill>
                            <a:srgbClr val="000000"/>
                          </a:solidFill>
                          <a:latin typeface="Times New Roman"/>
                          <a:ea typeface="Times New Roman"/>
                          <a:cs typeface="Times New Roman"/>
                        </a:rPr>
                        <a:t>TL</a:t>
                      </a:r>
                      <a:endParaRPr lang="tr-TR" sz="1100" dirty="0">
                        <a:latin typeface="Calibri"/>
                        <a:ea typeface="Calibri"/>
                        <a:cs typeface="Times New Roman"/>
                      </a:endParaRPr>
                    </a:p>
                  </a:txBody>
                  <a:tcPr marL="51956" marR="51956" marT="0" marB="0"/>
                </a:tc>
                <a:extLst>
                  <a:ext uri="{0D108BD9-81ED-4DB2-BD59-A6C34878D82A}">
                    <a16:rowId xmlns:a16="http://schemas.microsoft.com/office/drawing/2014/main" val="10005"/>
                  </a:ext>
                </a:extLst>
              </a:tr>
              <a:tr h="544809">
                <a:tc>
                  <a:txBody>
                    <a:bodyPr/>
                    <a:lstStyle/>
                    <a:p>
                      <a:endParaRPr lang="tr-TR" dirty="0"/>
                    </a:p>
                  </a:txBody>
                  <a:tcPr marL="6463" marR="6463" marT="5529" marB="0" anchor="ctr"/>
                </a:tc>
                <a:tc>
                  <a:txBody>
                    <a:bodyPr/>
                    <a:lstStyle/>
                    <a:p>
                      <a:pPr algn="ctr">
                        <a:lnSpc>
                          <a:spcPct val="115000"/>
                        </a:lnSpc>
                        <a:spcAft>
                          <a:spcPts val="0"/>
                        </a:spcAft>
                      </a:pPr>
                      <a:r>
                        <a:rPr lang="tr-TR" sz="1100" b="1" dirty="0">
                          <a:solidFill>
                            <a:srgbClr val="365F91"/>
                          </a:solidFill>
                          <a:latin typeface="Calibri"/>
                          <a:ea typeface="Calibri"/>
                          <a:cs typeface="Calibri"/>
                        </a:rPr>
                        <a:t>4</a:t>
                      </a:r>
                      <a:endParaRPr lang="tr-TR" sz="1100" dirty="0">
                        <a:latin typeface="Calibri"/>
                        <a:ea typeface="Calibri"/>
                        <a:cs typeface="Times New Roman"/>
                      </a:endParaRPr>
                    </a:p>
                  </a:txBody>
                  <a:tcPr marL="51956" marR="51956" marT="0" marB="0" anchor="ctr"/>
                </a:tc>
                <a:tc>
                  <a:txBody>
                    <a:bodyPr/>
                    <a:lstStyle/>
                    <a:p>
                      <a:pPr algn="just">
                        <a:lnSpc>
                          <a:spcPct val="115000"/>
                        </a:lnSpc>
                        <a:spcAft>
                          <a:spcPts val="0"/>
                        </a:spcAft>
                      </a:pPr>
                      <a:r>
                        <a:rPr kumimoji="0" lang="tr-TR" sz="1000" b="0" i="0" kern="1200" dirty="0" smtClean="0">
                          <a:solidFill>
                            <a:schemeClr val="dk1"/>
                          </a:solidFill>
                          <a:effectLst/>
                          <a:latin typeface="+mn-lt"/>
                          <a:ea typeface="+mn-ea"/>
                          <a:cs typeface="+mn-cs"/>
                        </a:rPr>
                        <a:t>Siirt Üniversitesi 2022 Yılı Muhtelif Onarımlar Yapım İşi</a:t>
                      </a:r>
                      <a:endParaRPr lang="tr-TR" sz="1100" dirty="0">
                        <a:latin typeface="Calibri"/>
                        <a:ea typeface="Calibri"/>
                        <a:cs typeface="Times New Roman"/>
                      </a:endParaRPr>
                    </a:p>
                  </a:txBody>
                  <a:tcPr marL="51956" marR="51956" marT="0" marB="0" anchor="ctr"/>
                </a:tc>
                <a:tc>
                  <a:txBody>
                    <a:bodyPr/>
                    <a:lstStyle/>
                    <a:p>
                      <a:pPr>
                        <a:lnSpc>
                          <a:spcPct val="115000"/>
                        </a:lnSpc>
                        <a:spcAft>
                          <a:spcPts val="0"/>
                        </a:spcAft>
                      </a:pPr>
                      <a:r>
                        <a:rPr lang="tr-TR" sz="1000" dirty="0" smtClean="0">
                          <a:solidFill>
                            <a:srgbClr val="000000"/>
                          </a:solidFill>
                          <a:latin typeface="Times New Roman"/>
                          <a:ea typeface="Times New Roman"/>
                          <a:cs typeface="Times New Roman"/>
                        </a:rPr>
                        <a:t>30.09.2022</a:t>
                      </a:r>
                      <a:endParaRPr lang="tr-TR" sz="1100" dirty="0">
                        <a:latin typeface="Calibri"/>
                        <a:ea typeface="Calibri"/>
                        <a:cs typeface="Times New Roman"/>
                      </a:endParaRPr>
                    </a:p>
                  </a:txBody>
                  <a:tcPr marL="51956" marR="51956" marT="0" marB="0" anchor="ctr"/>
                </a:tc>
                <a:tc>
                  <a:txBody>
                    <a:bodyPr/>
                    <a:lstStyle/>
                    <a:p>
                      <a:pPr>
                        <a:lnSpc>
                          <a:spcPct val="115000"/>
                        </a:lnSpc>
                        <a:spcAft>
                          <a:spcPts val="0"/>
                        </a:spcAft>
                      </a:pPr>
                      <a:r>
                        <a:rPr lang="tr-TR" sz="1000" dirty="0">
                          <a:solidFill>
                            <a:srgbClr val="000000"/>
                          </a:solidFill>
                          <a:latin typeface="Times New Roman"/>
                          <a:ea typeface="Times New Roman"/>
                          <a:cs typeface="Times New Roman"/>
                        </a:rPr>
                        <a:t> </a:t>
                      </a:r>
                      <a:r>
                        <a:rPr lang="tr-TR" sz="1000" dirty="0" smtClean="0">
                          <a:solidFill>
                            <a:srgbClr val="000000"/>
                          </a:solidFill>
                          <a:latin typeface="Times New Roman"/>
                          <a:ea typeface="Times New Roman"/>
                          <a:cs typeface="Times New Roman"/>
                        </a:rPr>
                        <a:t>Yapım İşi</a:t>
                      </a:r>
                      <a:endParaRPr lang="tr-TR" sz="1100" dirty="0">
                        <a:latin typeface="Calibri"/>
                        <a:ea typeface="Calibri"/>
                        <a:cs typeface="Times New Roman"/>
                      </a:endParaRPr>
                    </a:p>
                  </a:txBody>
                  <a:tcPr marL="51956" marR="51956" marT="0" marB="0" anchor="ctr"/>
                </a:tc>
                <a:tc>
                  <a:txBody>
                    <a:bodyPr/>
                    <a:lstStyle/>
                    <a:p>
                      <a:pPr>
                        <a:lnSpc>
                          <a:spcPct val="115000"/>
                        </a:lnSpc>
                        <a:spcAft>
                          <a:spcPts val="0"/>
                        </a:spcAft>
                      </a:pPr>
                      <a:r>
                        <a:rPr lang="tr-TR" sz="1100" dirty="0">
                          <a:solidFill>
                            <a:srgbClr val="000000"/>
                          </a:solidFill>
                          <a:latin typeface="Calibri"/>
                          <a:ea typeface="Times New Roman"/>
                          <a:cs typeface="Calibri"/>
                        </a:rPr>
                        <a:t> </a:t>
                      </a:r>
                      <a:r>
                        <a:rPr lang="tr-TR" sz="1100" dirty="0" smtClean="0">
                          <a:solidFill>
                            <a:srgbClr val="000000"/>
                          </a:solidFill>
                          <a:latin typeface="Calibri"/>
                          <a:ea typeface="Times New Roman"/>
                          <a:cs typeface="Calibri"/>
                        </a:rPr>
                        <a:t>Açık İhale</a:t>
                      </a:r>
                      <a:endParaRPr lang="tr-TR" sz="1100" dirty="0">
                        <a:latin typeface="Calibri"/>
                        <a:ea typeface="Calibri"/>
                        <a:cs typeface="Times New Roman"/>
                      </a:endParaRPr>
                    </a:p>
                  </a:txBody>
                  <a:tcPr marL="51956" marR="51956" marT="0" marB="0" anchor="ctr"/>
                </a:tc>
                <a:tc>
                  <a:txBody>
                    <a:bodyPr/>
                    <a:lstStyle/>
                    <a:p>
                      <a:pPr algn="ctr">
                        <a:lnSpc>
                          <a:spcPct val="115000"/>
                        </a:lnSpc>
                        <a:spcAft>
                          <a:spcPts val="0"/>
                        </a:spcAft>
                      </a:pPr>
                      <a:r>
                        <a:rPr lang="tr-TR" sz="1000" dirty="0">
                          <a:solidFill>
                            <a:srgbClr val="000000"/>
                          </a:solidFill>
                          <a:latin typeface="Times New Roman"/>
                          <a:ea typeface="Times New Roman"/>
                          <a:cs typeface="Times New Roman"/>
                        </a:rPr>
                        <a:t>Kesinleştirildi.</a:t>
                      </a:r>
                      <a:endParaRPr lang="tr-TR" sz="1100" dirty="0">
                        <a:latin typeface="Calibri"/>
                        <a:ea typeface="Calibri"/>
                        <a:cs typeface="Times New Roman"/>
                      </a:endParaRPr>
                    </a:p>
                  </a:txBody>
                  <a:tcPr marL="51956" marR="51956" marT="0" marB="0" anchor="ctr"/>
                </a:tc>
                <a:tc>
                  <a:txBody>
                    <a:bodyPr/>
                    <a:lstStyle/>
                    <a:p>
                      <a:pPr algn="r">
                        <a:lnSpc>
                          <a:spcPct val="115000"/>
                        </a:lnSpc>
                        <a:spcAft>
                          <a:spcPts val="0"/>
                        </a:spcAft>
                      </a:pPr>
                      <a:r>
                        <a:rPr lang="tr-TR" sz="1000" dirty="0">
                          <a:solidFill>
                            <a:srgbClr val="000000"/>
                          </a:solidFill>
                          <a:latin typeface="Times New Roman"/>
                          <a:ea typeface="Times New Roman"/>
                          <a:cs typeface="Times New Roman"/>
                        </a:rPr>
                        <a:t> </a:t>
                      </a:r>
                      <a:endParaRPr lang="tr-TR" sz="1000" dirty="0" smtClean="0">
                        <a:solidFill>
                          <a:srgbClr val="000000"/>
                        </a:solidFill>
                        <a:latin typeface="Times New Roman"/>
                        <a:ea typeface="Times New Roman"/>
                        <a:cs typeface="Times New Roman"/>
                      </a:endParaRPr>
                    </a:p>
                    <a:p>
                      <a:pPr algn="r">
                        <a:lnSpc>
                          <a:spcPct val="115000"/>
                        </a:lnSpc>
                        <a:spcAft>
                          <a:spcPts val="0"/>
                        </a:spcAft>
                      </a:pPr>
                      <a:r>
                        <a:rPr lang="tr-TR" sz="1000" dirty="0" smtClean="0">
                          <a:solidFill>
                            <a:srgbClr val="000000"/>
                          </a:solidFill>
                          <a:latin typeface="Times New Roman"/>
                          <a:ea typeface="Times New Roman"/>
                          <a:cs typeface="Times New Roman"/>
                        </a:rPr>
                        <a:t>1.069.000,00 </a:t>
                      </a:r>
                      <a:r>
                        <a:rPr lang="tr-TR" sz="1000" dirty="0">
                          <a:solidFill>
                            <a:srgbClr val="000000"/>
                          </a:solidFill>
                          <a:latin typeface="Times New Roman"/>
                          <a:ea typeface="Times New Roman"/>
                          <a:cs typeface="Times New Roman"/>
                        </a:rPr>
                        <a:t>TL</a:t>
                      </a:r>
                      <a:endParaRPr lang="tr-TR" sz="1100" dirty="0">
                        <a:latin typeface="Calibri"/>
                        <a:ea typeface="Calibri"/>
                        <a:cs typeface="Times New Roman"/>
                      </a:endParaRPr>
                    </a:p>
                  </a:txBody>
                  <a:tcPr marL="51956" marR="51956" marT="0" marB="0"/>
                </a:tc>
                <a:extLst>
                  <a:ext uri="{0D108BD9-81ED-4DB2-BD59-A6C34878D82A}">
                    <a16:rowId xmlns:a16="http://schemas.microsoft.com/office/drawing/2014/main" val="10006"/>
                  </a:ext>
                </a:extLst>
              </a:tr>
              <a:tr h="978766">
                <a:tc>
                  <a:txBody>
                    <a:bodyPr/>
                    <a:lstStyle/>
                    <a:p>
                      <a:endParaRPr lang="tr-TR" dirty="0"/>
                    </a:p>
                  </a:txBody>
                  <a:tcPr marL="6463" marR="6463" marT="5529" marB="0" anchor="ctr"/>
                </a:tc>
                <a:tc>
                  <a:txBody>
                    <a:bodyPr/>
                    <a:lstStyle/>
                    <a:p>
                      <a:pPr marL="0" algn="ctr" rtl="0" eaLnBrk="1" latinLnBrk="0" hangingPunct="1">
                        <a:lnSpc>
                          <a:spcPct val="115000"/>
                        </a:lnSpc>
                        <a:spcAft>
                          <a:spcPts val="0"/>
                        </a:spcAft>
                      </a:pPr>
                      <a:r>
                        <a:rPr kumimoji="0" lang="tr-TR" sz="1100" b="1" kern="1200" dirty="0" smtClean="0">
                          <a:solidFill>
                            <a:srgbClr val="365F91"/>
                          </a:solidFill>
                          <a:latin typeface="Calibri"/>
                          <a:ea typeface="Calibri"/>
                          <a:cs typeface="Calibri"/>
                        </a:rPr>
                        <a:t>5</a:t>
                      </a:r>
                      <a:endParaRPr kumimoji="0" lang="tr-TR" sz="1100" b="1" kern="1200" dirty="0">
                        <a:solidFill>
                          <a:srgbClr val="365F91"/>
                        </a:solidFill>
                        <a:latin typeface="Calibri"/>
                        <a:ea typeface="Calibri"/>
                        <a:cs typeface="Calibri"/>
                      </a:endParaRPr>
                    </a:p>
                  </a:txBody>
                  <a:tcPr marL="51956" marR="51956" marT="0" marB="0" anchor="ctr"/>
                </a:tc>
                <a:tc>
                  <a:txBody>
                    <a:bodyPr/>
                    <a:lstStyle/>
                    <a:p>
                      <a:pPr algn="just">
                        <a:lnSpc>
                          <a:spcPct val="115000"/>
                        </a:lnSpc>
                        <a:spcAft>
                          <a:spcPts val="0"/>
                        </a:spcAft>
                      </a:pPr>
                      <a:r>
                        <a:rPr lang="tr-TR" sz="1100" dirty="0" smtClean="0">
                          <a:latin typeface="Calibri"/>
                          <a:ea typeface="Calibri"/>
                          <a:cs typeface="Times New Roman"/>
                        </a:rPr>
                        <a:t>Veteriner Fakültesi Siirt Küçükbaş Hayvan Payetleme Birimi Kurulumu Güdümlü Projesi Kapsamında 26 Kısımdan Oluşan Laboratuvar Cihaz ve Ekipman Alımı</a:t>
                      </a:r>
                      <a:endParaRPr lang="tr-TR" sz="1100" dirty="0">
                        <a:latin typeface="Calibri"/>
                        <a:ea typeface="Calibri"/>
                        <a:cs typeface="Times New Roman"/>
                      </a:endParaRPr>
                    </a:p>
                  </a:txBody>
                  <a:tcPr marL="51956" marR="51956" marT="0" marB="0" anchor="ctr"/>
                </a:tc>
                <a:tc>
                  <a:txBody>
                    <a:bodyPr/>
                    <a:lstStyle/>
                    <a:p>
                      <a:pPr>
                        <a:lnSpc>
                          <a:spcPct val="115000"/>
                        </a:lnSpc>
                        <a:spcAft>
                          <a:spcPts val="0"/>
                        </a:spcAft>
                      </a:pPr>
                      <a:r>
                        <a:rPr lang="tr-TR" sz="1100" dirty="0" smtClean="0">
                          <a:latin typeface="Calibri"/>
                          <a:ea typeface="Calibri"/>
                          <a:cs typeface="Times New Roman"/>
                        </a:rPr>
                        <a:t>06.10.2022</a:t>
                      </a:r>
                      <a:endParaRPr lang="tr-TR" sz="1100" dirty="0">
                        <a:latin typeface="Calibri"/>
                        <a:ea typeface="Calibri"/>
                        <a:cs typeface="Times New Roman"/>
                      </a:endParaRPr>
                    </a:p>
                  </a:txBody>
                  <a:tcPr marL="51956" marR="51956" marT="0" marB="0" anchor="ctr"/>
                </a:tc>
                <a:tc>
                  <a:txBody>
                    <a:bodyPr/>
                    <a:lstStyle/>
                    <a:p>
                      <a:pPr>
                        <a:lnSpc>
                          <a:spcPct val="115000"/>
                        </a:lnSpc>
                        <a:spcAft>
                          <a:spcPts val="0"/>
                        </a:spcAft>
                      </a:pPr>
                      <a:r>
                        <a:rPr lang="tr-TR" sz="1100" dirty="0" smtClean="0">
                          <a:latin typeface="Calibri"/>
                          <a:ea typeface="Calibri"/>
                          <a:cs typeface="Times New Roman"/>
                        </a:rPr>
                        <a:t>Mal Alım İşi</a:t>
                      </a:r>
                      <a:endParaRPr lang="tr-TR" sz="1100" dirty="0">
                        <a:latin typeface="Calibri"/>
                        <a:ea typeface="Calibri"/>
                        <a:cs typeface="Times New Roman"/>
                      </a:endParaRPr>
                    </a:p>
                  </a:txBody>
                  <a:tcPr marL="51956" marR="51956" marT="0" marB="0" anchor="ctr"/>
                </a:tc>
                <a:tc>
                  <a:txBody>
                    <a:bodyPr/>
                    <a:lstStyle/>
                    <a:p>
                      <a:pPr>
                        <a:lnSpc>
                          <a:spcPct val="115000"/>
                        </a:lnSpc>
                        <a:spcAft>
                          <a:spcPts val="0"/>
                        </a:spcAft>
                      </a:pPr>
                      <a:r>
                        <a:rPr lang="tr-TR" sz="1100" dirty="0" smtClean="0">
                          <a:solidFill>
                            <a:srgbClr val="000000"/>
                          </a:solidFill>
                          <a:latin typeface="Calibri"/>
                          <a:ea typeface="Times New Roman"/>
                          <a:cs typeface="Calibri"/>
                        </a:rPr>
                        <a:t>Açık İhale</a:t>
                      </a:r>
                      <a:endParaRPr lang="tr-TR" sz="1100" dirty="0">
                        <a:latin typeface="Calibri"/>
                        <a:ea typeface="Calibri"/>
                        <a:cs typeface="Times New Roman"/>
                      </a:endParaRPr>
                    </a:p>
                  </a:txBody>
                  <a:tcPr marL="51956" marR="51956"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1100" dirty="0" smtClean="0">
                          <a:solidFill>
                            <a:srgbClr val="000000"/>
                          </a:solidFill>
                          <a:latin typeface="Times New Roman"/>
                          <a:ea typeface="Times New Roman"/>
                          <a:cs typeface="Times New Roman"/>
                        </a:rPr>
                        <a:t>Kesinleştirildi.</a:t>
                      </a:r>
                      <a:endParaRPr lang="tr-TR" sz="1400" dirty="0" smtClean="0">
                        <a:latin typeface="Calibri"/>
                        <a:ea typeface="Calibri"/>
                        <a:cs typeface="Times New Roman"/>
                      </a:endParaRPr>
                    </a:p>
                    <a:p>
                      <a:pPr algn="ctr">
                        <a:lnSpc>
                          <a:spcPct val="115000"/>
                        </a:lnSpc>
                        <a:spcAft>
                          <a:spcPts val="0"/>
                        </a:spcAft>
                      </a:pPr>
                      <a:endParaRPr lang="tr-TR" sz="1100" dirty="0">
                        <a:latin typeface="Calibri"/>
                        <a:ea typeface="Calibri"/>
                        <a:cs typeface="Times New Roman"/>
                      </a:endParaRPr>
                    </a:p>
                  </a:txBody>
                  <a:tcPr marL="51956" marR="51956" marT="0" marB="0" anchor="ctr"/>
                </a:tc>
                <a:tc>
                  <a:txBody>
                    <a:bodyPr/>
                    <a:lstStyle/>
                    <a:p>
                      <a:pPr marL="0" algn="r" rtl="0" eaLnBrk="1" latinLnBrk="0" hangingPunct="1">
                        <a:lnSpc>
                          <a:spcPct val="115000"/>
                        </a:lnSpc>
                        <a:spcAft>
                          <a:spcPts val="0"/>
                        </a:spcAft>
                      </a:pPr>
                      <a:endParaRPr kumimoji="0" lang="tr-TR" sz="1000" kern="1200" dirty="0" smtClean="0">
                        <a:solidFill>
                          <a:srgbClr val="000000"/>
                        </a:solidFill>
                        <a:latin typeface="Times New Roman"/>
                        <a:ea typeface="Times New Roman"/>
                        <a:cs typeface="Times New Roman"/>
                      </a:endParaRPr>
                    </a:p>
                    <a:p>
                      <a:pPr marL="0" algn="r" rtl="0" eaLnBrk="1" latinLnBrk="0" hangingPunct="1">
                        <a:lnSpc>
                          <a:spcPct val="115000"/>
                        </a:lnSpc>
                        <a:spcAft>
                          <a:spcPts val="0"/>
                        </a:spcAft>
                      </a:pPr>
                      <a:endParaRPr kumimoji="0" lang="tr-TR" sz="1000" kern="1200" dirty="0" smtClean="0">
                        <a:solidFill>
                          <a:srgbClr val="000000"/>
                        </a:solidFill>
                        <a:latin typeface="Times New Roman"/>
                        <a:ea typeface="Times New Roman"/>
                        <a:cs typeface="Times New Roman"/>
                      </a:endParaRPr>
                    </a:p>
                    <a:p>
                      <a:pPr marL="0" algn="r" rtl="0" eaLnBrk="1" latinLnBrk="0" hangingPunct="1">
                        <a:lnSpc>
                          <a:spcPct val="115000"/>
                        </a:lnSpc>
                        <a:spcAft>
                          <a:spcPts val="0"/>
                        </a:spcAft>
                      </a:pPr>
                      <a:r>
                        <a:rPr kumimoji="0" lang="tr-TR" sz="1000" kern="1200" dirty="0" smtClean="0">
                          <a:solidFill>
                            <a:srgbClr val="000000"/>
                          </a:solidFill>
                          <a:latin typeface="Times New Roman"/>
                          <a:ea typeface="Times New Roman"/>
                          <a:cs typeface="Times New Roman"/>
                        </a:rPr>
                        <a:t>1.074.689,00 TL</a:t>
                      </a:r>
                    </a:p>
                    <a:p>
                      <a:pPr algn="r">
                        <a:lnSpc>
                          <a:spcPct val="115000"/>
                        </a:lnSpc>
                        <a:spcAft>
                          <a:spcPts val="0"/>
                        </a:spcAft>
                      </a:pPr>
                      <a:endParaRPr lang="tr-TR" sz="1100" dirty="0">
                        <a:latin typeface="Calibri"/>
                        <a:ea typeface="Calibri"/>
                        <a:cs typeface="Times New Roman"/>
                      </a:endParaRPr>
                    </a:p>
                  </a:txBody>
                  <a:tcPr marL="51956" marR="51956" marT="0" marB="0"/>
                </a:tc>
                <a:extLst>
                  <a:ext uri="{0D108BD9-81ED-4DB2-BD59-A6C34878D82A}">
                    <a16:rowId xmlns:a16="http://schemas.microsoft.com/office/drawing/2014/main" val="2186525160"/>
                  </a:ext>
                </a:extLst>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0">
            <a:extLst>
              <a:ext uri="{FF2B5EF4-FFF2-40B4-BE49-F238E27FC236}">
                <a16:creationId xmlns:a16="http://schemas.microsoft.com/office/drawing/2014/main" id="{DBCD8F18-6F5A-4F83-927D-60C94701A6D7}"/>
              </a:ext>
            </a:extLst>
          </p:cNvPr>
          <p:cNvSpPr/>
          <p:nvPr/>
        </p:nvSpPr>
        <p:spPr>
          <a:xfrm>
            <a:off x="63516" y="6246179"/>
            <a:ext cx="12192000" cy="630237"/>
          </a:xfrm>
          <a:prstGeom prst="rect">
            <a:avLst/>
          </a:prstGeom>
          <a:solidFill>
            <a:schemeClr val="accent2">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600" dirty="0">
              <a:solidFill>
                <a:schemeClr val="tx1"/>
              </a:solidFill>
              <a:highlight>
                <a:srgbClr val="E68C2A"/>
              </a:highlight>
            </a:endParaRPr>
          </a:p>
        </p:txBody>
      </p:sp>
      <p:sp>
        <p:nvSpPr>
          <p:cNvPr id="4" name="Metin kutusu 3">
            <a:extLst>
              <a:ext uri="{FF2B5EF4-FFF2-40B4-BE49-F238E27FC236}">
                <a16:creationId xmlns:a16="http://schemas.microsoft.com/office/drawing/2014/main" id="{7B0506DC-F13A-46FD-BD7E-5706E02E3D70}"/>
              </a:ext>
            </a:extLst>
          </p:cNvPr>
          <p:cNvSpPr txBox="1"/>
          <p:nvPr/>
        </p:nvSpPr>
        <p:spPr>
          <a:xfrm>
            <a:off x="3560763" y="2880360"/>
            <a:ext cx="184731" cy="369332"/>
          </a:xfrm>
          <a:prstGeom prst="rect">
            <a:avLst/>
          </a:prstGeom>
          <a:noFill/>
        </p:spPr>
        <p:txBody>
          <a:bodyPr wrap="none" rtlCol="0">
            <a:spAutoFit/>
          </a:bodyPr>
          <a:lstStyle/>
          <a:p>
            <a:endParaRPr lang="tr-TR" dirty="0"/>
          </a:p>
        </p:txBody>
      </p:sp>
      <p:sp>
        <p:nvSpPr>
          <p:cNvPr id="18" name="Metin kutusu 17">
            <a:extLst>
              <a:ext uri="{FF2B5EF4-FFF2-40B4-BE49-F238E27FC236}">
                <a16:creationId xmlns:a16="http://schemas.microsoft.com/office/drawing/2014/main" id="{63602358-FDC6-40DB-AF3D-D1B5CDCA5F4D}"/>
              </a:ext>
            </a:extLst>
          </p:cNvPr>
          <p:cNvSpPr txBox="1"/>
          <p:nvPr/>
        </p:nvSpPr>
        <p:spPr>
          <a:xfrm>
            <a:off x="405520" y="5337190"/>
            <a:ext cx="9358396" cy="710707"/>
          </a:xfrm>
          <a:prstGeom prst="rect">
            <a:avLst/>
          </a:prstGeom>
          <a:noFill/>
        </p:spPr>
        <p:txBody>
          <a:bodyPr wrap="none" rtlCol="0">
            <a:spAutoFit/>
          </a:bodyPr>
          <a:lstStyle/>
          <a:p>
            <a:pPr algn="just">
              <a:lnSpc>
                <a:spcPct val="115000"/>
              </a:lnSpc>
              <a:spcAft>
                <a:spcPts val="0"/>
              </a:spcAft>
            </a:pPr>
            <a:r>
              <a:rPr lang="tr-TR" dirty="0" smtClean="0">
                <a:latin typeface="Calibri"/>
                <a:ea typeface="Calibri"/>
                <a:cs typeface="Times New Roman"/>
              </a:rPr>
              <a:t>VETERİNER FAKÜLTESİ SİİRT KÜÇÜKBAŞ HAYVAN PAYETLEME BİRİMİ KURULUMU </a:t>
            </a:r>
          </a:p>
          <a:p>
            <a:pPr algn="just">
              <a:lnSpc>
                <a:spcPct val="115000"/>
              </a:lnSpc>
              <a:spcAft>
                <a:spcPts val="0"/>
              </a:spcAft>
            </a:pPr>
            <a:r>
              <a:rPr lang="tr-TR" dirty="0" smtClean="0">
                <a:latin typeface="Calibri"/>
                <a:ea typeface="Calibri"/>
                <a:cs typeface="Times New Roman"/>
              </a:rPr>
              <a:t>GÜDÜMLÜ PROJESİ KAPSAMINDA 26 KISIMDAN OLUŞAN LABORATUVAR CİHAZ VE EKİPMAN ALIMI</a:t>
            </a:r>
            <a:endParaRPr lang="tr-TR" dirty="0">
              <a:latin typeface="Calibri"/>
              <a:ea typeface="Calibri"/>
              <a:cs typeface="Times New Roman"/>
            </a:endParaRPr>
          </a:p>
        </p:txBody>
      </p:sp>
      <p:sp>
        <p:nvSpPr>
          <p:cNvPr id="19" name="Metin kutusu 18">
            <a:extLst>
              <a:ext uri="{FF2B5EF4-FFF2-40B4-BE49-F238E27FC236}">
                <a16:creationId xmlns:a16="http://schemas.microsoft.com/office/drawing/2014/main" id="{56441C7B-1EA3-4930-AE71-7423E529D1AE}"/>
              </a:ext>
            </a:extLst>
          </p:cNvPr>
          <p:cNvSpPr txBox="1"/>
          <p:nvPr/>
        </p:nvSpPr>
        <p:spPr>
          <a:xfrm>
            <a:off x="405520" y="4931099"/>
            <a:ext cx="7050841" cy="392159"/>
          </a:xfrm>
          <a:prstGeom prst="rect">
            <a:avLst/>
          </a:prstGeom>
          <a:noFill/>
        </p:spPr>
        <p:txBody>
          <a:bodyPr wrap="none" rtlCol="0">
            <a:spAutoFit/>
          </a:bodyPr>
          <a:lstStyle/>
          <a:p>
            <a:pPr algn="just">
              <a:lnSpc>
                <a:spcPct val="115000"/>
              </a:lnSpc>
              <a:spcAft>
                <a:spcPts val="0"/>
              </a:spcAft>
            </a:pPr>
            <a:r>
              <a:rPr lang="tr-TR" dirty="0" smtClean="0">
                <a:solidFill>
                  <a:schemeClr val="accent2">
                    <a:lumMod val="50000"/>
                  </a:schemeClr>
                </a:solidFill>
              </a:rPr>
              <a:t>SİİRT ÜNİVERSİTESİ 2022 YILI MUHTELİF ONARIMLAR YAPIM İŞİ</a:t>
            </a:r>
            <a:endParaRPr lang="tr-TR" sz="2400" dirty="0">
              <a:solidFill>
                <a:schemeClr val="accent2">
                  <a:lumMod val="50000"/>
                </a:schemeClr>
              </a:solidFill>
              <a:latin typeface="Calibri"/>
              <a:ea typeface="Calibri"/>
              <a:cs typeface="Times New Roman"/>
            </a:endParaRPr>
          </a:p>
        </p:txBody>
      </p:sp>
      <p:sp>
        <p:nvSpPr>
          <p:cNvPr id="20" name="Metin kutusu 19">
            <a:extLst>
              <a:ext uri="{FF2B5EF4-FFF2-40B4-BE49-F238E27FC236}">
                <a16:creationId xmlns:a16="http://schemas.microsoft.com/office/drawing/2014/main" id="{830DEEE1-3A60-4175-9839-30C09A85BC2B}"/>
              </a:ext>
            </a:extLst>
          </p:cNvPr>
          <p:cNvSpPr txBox="1"/>
          <p:nvPr/>
        </p:nvSpPr>
        <p:spPr>
          <a:xfrm>
            <a:off x="391552" y="3282628"/>
            <a:ext cx="11349454" cy="729430"/>
          </a:xfrm>
          <a:prstGeom prst="rect">
            <a:avLst/>
          </a:prstGeom>
          <a:noFill/>
        </p:spPr>
        <p:txBody>
          <a:bodyPr wrap="none" rtlCol="0">
            <a:spAutoFit/>
          </a:bodyPr>
          <a:lstStyle/>
          <a:p>
            <a:pPr algn="just">
              <a:lnSpc>
                <a:spcPct val="115000"/>
              </a:lnSpc>
              <a:spcAft>
                <a:spcPts val="0"/>
              </a:spcAft>
            </a:pPr>
            <a:r>
              <a:rPr lang="tr-TR" dirty="0" smtClean="0">
                <a:solidFill>
                  <a:schemeClr val="accent2">
                    <a:lumMod val="50000"/>
                  </a:schemeClr>
                </a:solidFill>
              </a:rPr>
              <a:t>SİİRT ÜNİVERSİTESİ KEZER YERLEŞKESİ HİZMET BİNALARI İÇİN KESİNTİSİZ GÜÇ KAYNAĞI(UPS) ALIMI, </a:t>
            </a:r>
          </a:p>
          <a:p>
            <a:pPr algn="just">
              <a:lnSpc>
                <a:spcPct val="115000"/>
              </a:lnSpc>
              <a:spcAft>
                <a:spcPts val="0"/>
              </a:spcAft>
            </a:pPr>
            <a:r>
              <a:rPr lang="tr-TR" dirty="0" smtClean="0">
                <a:solidFill>
                  <a:schemeClr val="accent2">
                    <a:lumMod val="50000"/>
                  </a:schemeClr>
                </a:solidFill>
              </a:rPr>
              <a:t>MEVCUT UPS 'LER İÇİN AKÜ VE EK PARÇALARI DEĞİŞİMİ İLE İZLEME VE RAPORLAMA SİSTEMİ YAPIM İŞİ</a:t>
            </a:r>
            <a:endParaRPr lang="tr-TR" sz="2400" dirty="0">
              <a:solidFill>
                <a:schemeClr val="accent2">
                  <a:lumMod val="50000"/>
                </a:schemeClr>
              </a:solidFill>
              <a:latin typeface="Calibri"/>
              <a:ea typeface="Calibri"/>
              <a:cs typeface="Times New Roman"/>
            </a:endParaRPr>
          </a:p>
        </p:txBody>
      </p:sp>
      <p:sp>
        <p:nvSpPr>
          <p:cNvPr id="23" name="Metin kutusu 22">
            <a:extLst>
              <a:ext uri="{FF2B5EF4-FFF2-40B4-BE49-F238E27FC236}">
                <a16:creationId xmlns:a16="http://schemas.microsoft.com/office/drawing/2014/main" id="{F0A24765-777F-49B9-8CBC-9036813C8008}"/>
              </a:ext>
            </a:extLst>
          </p:cNvPr>
          <p:cNvSpPr txBox="1"/>
          <p:nvPr/>
        </p:nvSpPr>
        <p:spPr>
          <a:xfrm>
            <a:off x="398969" y="4167868"/>
            <a:ext cx="11458650" cy="729430"/>
          </a:xfrm>
          <a:prstGeom prst="rect">
            <a:avLst/>
          </a:prstGeom>
          <a:noFill/>
        </p:spPr>
        <p:txBody>
          <a:bodyPr wrap="none" rtlCol="0">
            <a:spAutoFit/>
          </a:bodyPr>
          <a:lstStyle/>
          <a:p>
            <a:pPr algn="just">
              <a:lnSpc>
                <a:spcPct val="115000"/>
              </a:lnSpc>
              <a:spcAft>
                <a:spcPts val="0"/>
              </a:spcAft>
            </a:pPr>
            <a:r>
              <a:rPr lang="tr-TR" dirty="0" smtClean="0">
                <a:solidFill>
                  <a:schemeClr val="dk1"/>
                </a:solidFill>
              </a:rPr>
              <a:t>SİİRT ÜNİVERSİTESİ KEZER YERLEŞKESİNDE BULUNAN 41 ADET ASANSÖRÜN BAKIMLARININ YAPILARAK </a:t>
            </a:r>
          </a:p>
          <a:p>
            <a:pPr algn="just">
              <a:lnSpc>
                <a:spcPct val="115000"/>
              </a:lnSpc>
              <a:spcAft>
                <a:spcPts val="0"/>
              </a:spcAft>
            </a:pPr>
            <a:r>
              <a:rPr lang="tr-TR" dirty="0" smtClean="0">
                <a:solidFill>
                  <a:schemeClr val="dk1"/>
                </a:solidFill>
              </a:rPr>
              <a:t>YEŞİL ETİKET ALINMASI VE 31 ADET ASANSÖR İÇİN BİR YILLIK PERİYODİK BAKIM YAPILMASI YAPIM İŞİ</a:t>
            </a:r>
            <a:endParaRPr lang="tr-TR" sz="2400" dirty="0">
              <a:latin typeface="Calibri"/>
              <a:ea typeface="Calibri"/>
              <a:cs typeface="Times New Roman"/>
            </a:endParaRPr>
          </a:p>
        </p:txBody>
      </p:sp>
      <p:sp>
        <p:nvSpPr>
          <p:cNvPr id="24" name="Metin kutusu 23">
            <a:extLst>
              <a:ext uri="{FF2B5EF4-FFF2-40B4-BE49-F238E27FC236}">
                <a16:creationId xmlns:a16="http://schemas.microsoft.com/office/drawing/2014/main" id="{E2999EF1-561F-4339-B17C-5760D3EE6D2C}"/>
              </a:ext>
            </a:extLst>
          </p:cNvPr>
          <p:cNvSpPr txBox="1"/>
          <p:nvPr/>
        </p:nvSpPr>
        <p:spPr>
          <a:xfrm>
            <a:off x="405521" y="2134442"/>
            <a:ext cx="11406864" cy="1029256"/>
          </a:xfrm>
          <a:prstGeom prst="rect">
            <a:avLst/>
          </a:prstGeom>
          <a:noFill/>
        </p:spPr>
        <p:txBody>
          <a:bodyPr wrap="square" rtlCol="0">
            <a:spAutoFit/>
          </a:bodyPr>
          <a:lstStyle/>
          <a:p>
            <a:pPr algn="just">
              <a:lnSpc>
                <a:spcPct val="115000"/>
              </a:lnSpc>
              <a:spcAft>
                <a:spcPts val="0"/>
              </a:spcAft>
            </a:pPr>
            <a:r>
              <a:rPr lang="tr-TR" dirty="0" smtClean="0">
                <a:solidFill>
                  <a:schemeClr val="dk1"/>
                </a:solidFill>
              </a:rPr>
              <a:t>SİİRT ÜNİVERSİTESİ KEZER YERLEŞKESİ MERKEZİ YEMEKHANE VE SKS BİNALARINDA BULUNAN SOĞUTMA GRUBU CİHAZLARININ TAMİRİ VE KÜTÜPHANE BİNASINA AİT SOĞUTMA GRUBUNUN YENİLENMESİ İLE KURTALAN MESLEK YÜKSEK OKULUNDAKİ SU DEPOLARININ YENİLENMESİ YAPIM İŞİ</a:t>
            </a:r>
            <a:endParaRPr lang="tr-TR" sz="2400" dirty="0">
              <a:latin typeface="Calibri"/>
              <a:ea typeface="Calibri"/>
              <a:cs typeface="Times New Roman"/>
            </a:endParaRPr>
          </a:p>
        </p:txBody>
      </p:sp>
      <p:pic>
        <p:nvPicPr>
          <p:cNvPr id="7" name="Grafik 6" descr="Köşeli çift ayraç okları düz dolguyla">
            <a:extLst>
              <a:ext uri="{FF2B5EF4-FFF2-40B4-BE49-F238E27FC236}">
                <a16:creationId xmlns:a16="http://schemas.microsoft.com/office/drawing/2014/main" id="{DF2D70F6-503A-422B-AE46-2F48AA66C93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69602" y="2412126"/>
            <a:ext cx="342005" cy="342005"/>
          </a:xfrm>
          <a:prstGeom prst="rect">
            <a:avLst/>
          </a:prstGeom>
        </p:spPr>
      </p:pic>
      <p:pic>
        <p:nvPicPr>
          <p:cNvPr id="28" name="Grafik 27" descr="Köşeli çift ayraç okları düz dolguyla">
            <a:extLst>
              <a:ext uri="{FF2B5EF4-FFF2-40B4-BE49-F238E27FC236}">
                <a16:creationId xmlns:a16="http://schemas.microsoft.com/office/drawing/2014/main" id="{C141AC04-9882-4282-85BF-CC2011FC60A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67038" y="3441382"/>
            <a:ext cx="342005" cy="342005"/>
          </a:xfrm>
          <a:prstGeom prst="rect">
            <a:avLst/>
          </a:prstGeom>
        </p:spPr>
      </p:pic>
      <p:pic>
        <p:nvPicPr>
          <p:cNvPr id="29" name="Grafik 28" descr="Köşeli çift ayraç okları düz dolguyla">
            <a:extLst>
              <a:ext uri="{FF2B5EF4-FFF2-40B4-BE49-F238E27FC236}">
                <a16:creationId xmlns:a16="http://schemas.microsoft.com/office/drawing/2014/main" id="{E6E3B80D-8E78-4946-B657-F80C26BF826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6964" y="4339233"/>
            <a:ext cx="342005" cy="342005"/>
          </a:xfrm>
          <a:prstGeom prst="rect">
            <a:avLst/>
          </a:prstGeom>
        </p:spPr>
      </p:pic>
      <p:pic>
        <p:nvPicPr>
          <p:cNvPr id="30" name="Grafik 29" descr="Köşeli çift ayraç okları düz dolguyla">
            <a:extLst>
              <a:ext uri="{FF2B5EF4-FFF2-40B4-BE49-F238E27FC236}">
                <a16:creationId xmlns:a16="http://schemas.microsoft.com/office/drawing/2014/main" id="{147BCC97-5FF9-4EDF-8145-8FE9D9FA47D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63516" y="4974554"/>
            <a:ext cx="342005" cy="342005"/>
          </a:xfrm>
          <a:prstGeom prst="rect">
            <a:avLst/>
          </a:prstGeom>
        </p:spPr>
      </p:pic>
      <p:pic>
        <p:nvPicPr>
          <p:cNvPr id="25" name="Grafik 24" descr="Köşeli çift ayraç okları düz dolguyla">
            <a:extLst>
              <a:ext uri="{FF2B5EF4-FFF2-40B4-BE49-F238E27FC236}">
                <a16:creationId xmlns:a16="http://schemas.microsoft.com/office/drawing/2014/main" id="{3A4A684E-5950-4E4E-A856-6C6019F85A4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63516" y="5521540"/>
            <a:ext cx="342005" cy="342005"/>
          </a:xfrm>
          <a:prstGeom prst="rect">
            <a:avLst/>
          </a:prstGeom>
        </p:spPr>
      </p:pic>
      <p:sp>
        <p:nvSpPr>
          <p:cNvPr id="35" name="Metin kutusu 34">
            <a:extLst>
              <a:ext uri="{FF2B5EF4-FFF2-40B4-BE49-F238E27FC236}">
                <a16:creationId xmlns:a16="http://schemas.microsoft.com/office/drawing/2014/main" id="{1291886A-022F-4532-8210-925B99B7A972}"/>
              </a:ext>
            </a:extLst>
          </p:cNvPr>
          <p:cNvSpPr txBox="1"/>
          <p:nvPr/>
        </p:nvSpPr>
        <p:spPr>
          <a:xfrm>
            <a:off x="632663" y="2861026"/>
            <a:ext cx="184731" cy="369332"/>
          </a:xfrm>
          <a:prstGeom prst="rect">
            <a:avLst/>
          </a:prstGeom>
          <a:noFill/>
        </p:spPr>
        <p:txBody>
          <a:bodyPr wrap="none" rtlCol="0">
            <a:spAutoFit/>
          </a:bodyPr>
          <a:lstStyle/>
          <a:p>
            <a:endParaRPr lang="tr-TR" dirty="0"/>
          </a:p>
        </p:txBody>
      </p:sp>
      <p:sp>
        <p:nvSpPr>
          <p:cNvPr id="3" name="Dikdörtgen 2"/>
          <p:cNvSpPr/>
          <p:nvPr/>
        </p:nvSpPr>
        <p:spPr>
          <a:xfrm>
            <a:off x="1051035" y="667504"/>
            <a:ext cx="10899228" cy="1311128"/>
          </a:xfrm>
          <a:prstGeom prst="rect">
            <a:avLst/>
          </a:prstGeom>
        </p:spPr>
        <p:txBody>
          <a:bodyPr wrap="square">
            <a:spAutoFit/>
          </a:bodyPr>
          <a:lstStyle/>
          <a:p>
            <a:pPr algn="ctr" eaLnBrk="1" hangingPunct="1">
              <a:lnSpc>
                <a:spcPct val="90000"/>
              </a:lnSpc>
            </a:pPr>
            <a:r>
              <a:rPr lang="tr-TR" altLang="tr-TR" sz="4400" b="1" i="1" dirty="0" smtClean="0">
                <a:solidFill>
                  <a:schemeClr val="accent1"/>
                </a:solidFill>
                <a:effectLst>
                  <a:outerShdw blurRad="38100" dist="38100" dir="2700000" algn="tl">
                    <a:srgbClr val="000000">
                      <a:alpha val="43137"/>
                    </a:srgbClr>
                  </a:outerShdw>
                </a:effectLst>
                <a:latin typeface="Bebas Neue" pitchFamily="34" charset="0"/>
                <a:ea typeface="Gulim" pitchFamily="34" charset="-127"/>
              </a:rPr>
              <a:t>2022 YILINDA YAPIMI TAMAMLANAN PROJELER</a:t>
            </a:r>
            <a:endParaRPr lang="id-ID" altLang="tr-TR" sz="4400" b="1" i="1" dirty="0">
              <a:solidFill>
                <a:schemeClr val="accent1"/>
              </a:solidFill>
              <a:effectLst>
                <a:outerShdw blurRad="38100" dist="38100" dir="2700000" algn="tl">
                  <a:srgbClr val="000000">
                    <a:alpha val="43137"/>
                  </a:srgbClr>
                </a:outerShdw>
              </a:effectLst>
              <a:latin typeface="Bebas Neue" pitchFamily="34" charset="0"/>
              <a:ea typeface="Gulim" pitchFamily="34" charset="-127"/>
            </a:endParaRPr>
          </a:p>
        </p:txBody>
      </p:sp>
    </p:spTree>
    <p:extLst>
      <p:ext uri="{BB962C8B-B14F-4D97-AF65-F5344CB8AC3E}">
        <p14:creationId xmlns:p14="http://schemas.microsoft.com/office/powerpoint/2010/main" val="9832587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500"/>
                                        <p:tgtEl>
                                          <p:spTgt spid="7"/>
                                        </p:tgtEl>
                                      </p:cBhvr>
                                    </p:animEffect>
                                  </p:childTnLst>
                                </p:cTn>
                              </p:par>
                              <p:par>
                                <p:cTn id="13" presetID="22" presetClass="entr" presetSubtype="8"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1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left)">
                                      <p:cBhvr>
                                        <p:cTn id="18" dur="1500"/>
                                        <p:tgtEl>
                                          <p:spTgt spid="29"/>
                                        </p:tgtEl>
                                      </p:cBhvr>
                                    </p:animEffect>
                                  </p:childTnLst>
                                </p:cTn>
                              </p:par>
                              <p:par>
                                <p:cTn id="19" presetID="22" presetClass="entr" presetSubtype="8"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1500"/>
                                        <p:tgtEl>
                                          <p:spTgt spid="25"/>
                                        </p:tgtEl>
                                      </p:cBhvr>
                                    </p:animEffect>
                                  </p:childTnLst>
                                </p:cTn>
                              </p:par>
                              <p:par>
                                <p:cTn id="22" presetID="22" presetClass="entr" presetSubtype="8"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1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Başlık 1">
            <a:extLst>
              <a:ext uri="{FF2B5EF4-FFF2-40B4-BE49-F238E27FC236}">
                <a16:creationId xmlns:a16="http://schemas.microsoft.com/office/drawing/2014/main" id="{AFC27BA6-27F1-4921-A0E1-ED8684A22B8B}"/>
              </a:ext>
            </a:extLst>
          </p:cNvPr>
          <p:cNvSpPr>
            <a:spLocks noGrp="1" noChangeArrowheads="1"/>
          </p:cNvSpPr>
          <p:nvPr>
            <p:ph type="ctrTitle"/>
          </p:nvPr>
        </p:nvSpPr>
        <p:spPr bwMode="auto">
          <a:xfrm>
            <a:off x="229986" y="848586"/>
            <a:ext cx="11962014" cy="1030090"/>
          </a:xfrm>
          <a:noFill/>
          <a:ln w="9525">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vert="horz" lIns="91440" tIns="45720" rIns="91440" bIns="45720" numCol="1" compatLnSpc="1">
            <a:prstTxWarp prst="textNoShape">
              <a:avLst/>
            </a:prstTxWarp>
          </a:bodyPr>
          <a:lstStyle/>
          <a:p>
            <a:pPr algn="just">
              <a:lnSpc>
                <a:spcPct val="115000"/>
              </a:lnSpc>
              <a:spcAft>
                <a:spcPts val="0"/>
              </a:spcAft>
            </a:pPr>
            <a:r>
              <a:rPr lang="tr-TR" sz="1800" b="1" i="1" dirty="0">
                <a:solidFill>
                  <a:schemeClr val="accent1"/>
                </a:solidFill>
                <a:effectLst>
                  <a:outerShdw blurRad="38100" dist="38100" dir="2700000" algn="tl">
                    <a:srgbClr val="000000">
                      <a:alpha val="43137"/>
                    </a:srgbClr>
                  </a:outerShdw>
                </a:effectLst>
              </a:rPr>
              <a:t>SİİRT ÜNİVERSİTESİ KEZER YERLEŞKESİ MERKEZİ YEMEKHANE VE SKS BİNALARINDA BULUNAN SOĞUTMA GRUBU CİHAZLARININ TAMİRİ VE KÜTÜPHANE BİNASINA AİT SOĞUTMA GRUBUNUN YENİLENMESİ İLE KURTALAN MESLEK YÜKSEK OKULUNDAKİ SU DEPOLARININ YENİLENMESİ YAPIM İŞİ</a:t>
            </a:r>
          </a:p>
        </p:txBody>
      </p:sp>
      <p:pic>
        <p:nvPicPr>
          <p:cNvPr id="41987" name="Resim Yer Tutucusu 8">
            <a:extLst>
              <a:ext uri="{FF2B5EF4-FFF2-40B4-BE49-F238E27FC236}">
                <a16:creationId xmlns:a16="http://schemas.microsoft.com/office/drawing/2014/main" id="{31D5364F-08D8-4291-A572-0C2DEC5C384C}"/>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tretch>
            <a:fillRect/>
          </a:stretch>
        </p:blipFill>
        <p:spPr bwMode="auto">
          <a:xfrm>
            <a:off x="0" y="2104372"/>
            <a:ext cx="3865418" cy="4753627"/>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Resim 7">
            <a:extLst>
              <a:ext uri="{FF2B5EF4-FFF2-40B4-BE49-F238E27FC236}">
                <a16:creationId xmlns:a16="http://schemas.microsoft.com/office/drawing/2014/main" id="{F2EB9BE7-3966-4BCB-8F51-83A20A3ADBA3}"/>
              </a:ext>
            </a:extLst>
          </p:cNvPr>
          <p:cNvPicPr/>
          <p:nvPr/>
        </p:nvPicPr>
        <p:blipFill>
          <a:blip r:embed="rId3">
            <a:extLst>
              <a:ext uri="{28A0092B-C50C-407E-A947-70E740481C1C}">
                <a14:useLocalDpi xmlns:a14="http://schemas.microsoft.com/office/drawing/2010/main" val="0"/>
              </a:ext>
            </a:extLst>
          </a:blip>
          <a:stretch>
            <a:fillRect/>
          </a:stretch>
        </p:blipFill>
        <p:spPr>
          <a:xfrm>
            <a:off x="7498080" y="2090531"/>
            <a:ext cx="4693920" cy="4767469"/>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p:spPr>
      </p:pic>
      <p:pic>
        <p:nvPicPr>
          <p:cNvPr id="9" name="Resim 8">
            <a:extLst>
              <a:ext uri="{FF2B5EF4-FFF2-40B4-BE49-F238E27FC236}">
                <a16:creationId xmlns:a16="http://schemas.microsoft.com/office/drawing/2014/main" id="{3BC1A094-4DA5-4523-920A-0C90F554A183}"/>
              </a:ext>
            </a:extLst>
          </p:cNvPr>
          <p:cNvPicPr/>
          <p:nvPr/>
        </p:nvPicPr>
        <p:blipFill>
          <a:blip r:embed="rId4">
            <a:extLst>
              <a:ext uri="{28A0092B-C50C-407E-A947-70E740481C1C}">
                <a14:useLocalDpi xmlns:a14="http://schemas.microsoft.com/office/drawing/2010/main" val="0"/>
              </a:ext>
            </a:extLst>
          </a:blip>
          <a:stretch>
            <a:fillRect/>
          </a:stretch>
        </p:blipFill>
        <p:spPr>
          <a:xfrm>
            <a:off x="3923607" y="2105025"/>
            <a:ext cx="3516284" cy="4764088"/>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Başlık 1">
            <a:extLst>
              <a:ext uri="{FF2B5EF4-FFF2-40B4-BE49-F238E27FC236}">
                <a16:creationId xmlns:a16="http://schemas.microsoft.com/office/drawing/2014/main" id="{AFC27BA6-27F1-4921-A0E1-ED8684A22B8B}"/>
              </a:ext>
            </a:extLst>
          </p:cNvPr>
          <p:cNvSpPr>
            <a:spLocks noGrp="1" noChangeArrowheads="1"/>
          </p:cNvSpPr>
          <p:nvPr>
            <p:ph type="ctrTitle"/>
          </p:nvPr>
        </p:nvSpPr>
        <p:spPr bwMode="auto">
          <a:xfrm>
            <a:off x="62018" y="995430"/>
            <a:ext cx="11995265" cy="849995"/>
          </a:xfrm>
          <a:noFill/>
          <a:ln w="9525">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vert="horz" lIns="91440" tIns="45720" rIns="91440" bIns="45720" numCol="1" compatLnSpc="1">
            <a:prstTxWarp prst="textNoShape">
              <a:avLst/>
            </a:prstTxWarp>
          </a:bodyPr>
          <a:lstStyle/>
          <a:p>
            <a:pPr algn="just">
              <a:lnSpc>
                <a:spcPct val="115000"/>
              </a:lnSpc>
              <a:spcAft>
                <a:spcPts val="0"/>
              </a:spcAft>
            </a:pPr>
            <a:r>
              <a:rPr lang="tr-TR" sz="1800" b="1" i="1" dirty="0">
                <a:solidFill>
                  <a:schemeClr val="accent1"/>
                </a:solidFill>
                <a:effectLst>
                  <a:outerShdw blurRad="38100" dist="38100" dir="2700000" algn="tl">
                    <a:srgbClr val="000000">
                      <a:alpha val="43137"/>
                    </a:srgbClr>
                  </a:outerShdw>
                </a:effectLst>
              </a:rPr>
              <a:t>SİİRT ÜNİVERSİTESİ KEZER YERLEŞKESİ HİZMET BİNALARI İÇİN KESİNTİSİZ </a:t>
            </a:r>
            <a:r>
              <a:rPr lang="tr-TR" sz="1800" b="1" i="1" dirty="0" smtClean="0">
                <a:solidFill>
                  <a:schemeClr val="accent1"/>
                </a:solidFill>
                <a:effectLst>
                  <a:outerShdw blurRad="38100" dist="38100" dir="2700000" algn="tl">
                    <a:srgbClr val="000000">
                      <a:alpha val="43137"/>
                    </a:srgbClr>
                  </a:outerShdw>
                </a:effectLst>
              </a:rPr>
              <a:t>GÜÇ KAYNAĞI(UPS) ALIMI, </a:t>
            </a:r>
            <a:r>
              <a:rPr lang="tr-TR" sz="4800" dirty="0">
                <a:solidFill>
                  <a:schemeClr val="accent2">
                    <a:lumMod val="50000"/>
                  </a:schemeClr>
                </a:solidFill>
              </a:rPr>
              <a:t/>
            </a:r>
            <a:br>
              <a:rPr lang="tr-TR" sz="4800" dirty="0">
                <a:solidFill>
                  <a:schemeClr val="accent2">
                    <a:lumMod val="50000"/>
                  </a:schemeClr>
                </a:solidFill>
              </a:rPr>
            </a:br>
            <a:r>
              <a:rPr lang="tr-TR" sz="1800" b="1" i="1" dirty="0">
                <a:solidFill>
                  <a:schemeClr val="accent1"/>
                </a:solidFill>
                <a:effectLst>
                  <a:outerShdw blurRad="38100" dist="38100" dir="2700000" algn="tl">
                    <a:srgbClr val="000000">
                      <a:alpha val="43137"/>
                    </a:srgbClr>
                  </a:outerShdw>
                </a:effectLst>
              </a:rPr>
              <a:t>MEVCUT UPS 'LER İÇİN AKÜ VE EK PARÇALARI DEĞİŞİMİ İLE İZLEME VE RAPORLAMA SİSTEMİ YAPIM İŞİ</a:t>
            </a:r>
          </a:p>
        </p:txBody>
      </p:sp>
      <p:pic>
        <p:nvPicPr>
          <p:cNvPr id="8" name="Resim 7">
            <a:extLst>
              <a:ext uri="{FF2B5EF4-FFF2-40B4-BE49-F238E27FC236}">
                <a16:creationId xmlns:a16="http://schemas.microsoft.com/office/drawing/2014/main" id="{F2EB9BE7-3966-4BCB-8F51-83A20A3ADBA3}"/>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084916" y="2104373"/>
            <a:ext cx="4509546" cy="4767469"/>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p:spPr>
      </p:pic>
      <p:pic>
        <p:nvPicPr>
          <p:cNvPr id="9" name="Resim 8">
            <a:extLst>
              <a:ext uri="{FF2B5EF4-FFF2-40B4-BE49-F238E27FC236}">
                <a16:creationId xmlns:a16="http://schemas.microsoft.com/office/drawing/2014/main" id="{3BC1A094-4DA5-4523-920A-0C90F554A18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640008" y="2104373"/>
            <a:ext cx="4378407" cy="4764088"/>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74889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Başlık 1">
            <a:extLst>
              <a:ext uri="{FF2B5EF4-FFF2-40B4-BE49-F238E27FC236}">
                <a16:creationId xmlns:a16="http://schemas.microsoft.com/office/drawing/2014/main" id="{AFC27BA6-27F1-4921-A0E1-ED8684A22B8B}"/>
              </a:ext>
            </a:extLst>
          </p:cNvPr>
          <p:cNvSpPr>
            <a:spLocks noGrp="1" noChangeArrowheads="1"/>
          </p:cNvSpPr>
          <p:nvPr>
            <p:ph type="ctrTitle"/>
          </p:nvPr>
        </p:nvSpPr>
        <p:spPr bwMode="auto">
          <a:xfrm>
            <a:off x="357352" y="1110557"/>
            <a:ext cx="11102974" cy="743182"/>
          </a:xfrm>
          <a:noFill/>
          <a:ln w="9525">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vert="horz" lIns="91440" tIns="45720" rIns="91440" bIns="45720" numCol="1" compatLnSpc="1">
            <a:prstTxWarp prst="textNoShape">
              <a:avLst/>
            </a:prstTxWarp>
          </a:bodyPr>
          <a:lstStyle/>
          <a:p>
            <a:pPr algn="just">
              <a:lnSpc>
                <a:spcPct val="115000"/>
              </a:lnSpc>
              <a:spcAft>
                <a:spcPts val="0"/>
              </a:spcAft>
            </a:pPr>
            <a:r>
              <a:rPr lang="tr-TR" sz="2400" b="1" i="1" dirty="0">
                <a:solidFill>
                  <a:schemeClr val="accent1"/>
                </a:solidFill>
                <a:effectLst>
                  <a:outerShdw blurRad="38100" dist="38100" dir="2700000" algn="tl">
                    <a:srgbClr val="000000">
                      <a:alpha val="43137"/>
                    </a:srgbClr>
                  </a:outerShdw>
                </a:effectLst>
              </a:rPr>
              <a:t>SİİRT ÜNİVERSİTESİ 2022 YILI MUHTELİF ONARIMLAR YAPIM İŞİ</a:t>
            </a:r>
          </a:p>
        </p:txBody>
      </p:sp>
      <p:pic>
        <p:nvPicPr>
          <p:cNvPr id="8" name="Resim 7">
            <a:extLst>
              <a:ext uri="{FF2B5EF4-FFF2-40B4-BE49-F238E27FC236}">
                <a16:creationId xmlns:a16="http://schemas.microsoft.com/office/drawing/2014/main" id="{F2EB9BE7-3966-4BCB-8F51-83A20A3ADBA3}"/>
              </a:ext>
            </a:extLst>
          </p:cNvPr>
          <p:cNvPicPr/>
          <p:nvPr/>
        </p:nvPicPr>
        <p:blipFill>
          <a:blip r:embed="rId2">
            <a:extLst>
              <a:ext uri="{28A0092B-C50C-407E-A947-70E740481C1C}">
                <a14:useLocalDpi xmlns:a14="http://schemas.microsoft.com/office/drawing/2010/main" val="0"/>
              </a:ext>
            </a:extLst>
          </a:blip>
          <a:stretch>
            <a:fillRect/>
          </a:stretch>
        </p:blipFill>
        <p:spPr>
          <a:xfrm>
            <a:off x="5810596" y="2092222"/>
            <a:ext cx="4993179" cy="4765778"/>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p:spPr>
      </p:pic>
      <p:pic>
        <p:nvPicPr>
          <p:cNvPr id="9" name="Resim 8">
            <a:extLst>
              <a:ext uri="{FF2B5EF4-FFF2-40B4-BE49-F238E27FC236}">
                <a16:creationId xmlns:a16="http://schemas.microsoft.com/office/drawing/2014/main" id="{3BC1A094-4DA5-4523-920A-0C90F554A183}"/>
              </a:ext>
            </a:extLst>
          </p:cNvPr>
          <p:cNvPicPr/>
          <p:nvPr/>
        </p:nvPicPr>
        <p:blipFill>
          <a:blip r:embed="rId3">
            <a:extLst>
              <a:ext uri="{28A0092B-C50C-407E-A947-70E740481C1C}">
                <a14:useLocalDpi xmlns:a14="http://schemas.microsoft.com/office/drawing/2010/main" val="0"/>
              </a:ext>
            </a:extLst>
          </a:blip>
          <a:stretch>
            <a:fillRect/>
          </a:stretch>
        </p:blipFill>
        <p:spPr>
          <a:xfrm>
            <a:off x="2734888" y="2092221"/>
            <a:ext cx="2998284" cy="4764088"/>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41307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Başlık 1">
            <a:extLst>
              <a:ext uri="{FF2B5EF4-FFF2-40B4-BE49-F238E27FC236}">
                <a16:creationId xmlns:a16="http://schemas.microsoft.com/office/drawing/2014/main" id="{AFC27BA6-27F1-4921-A0E1-ED8684A22B8B}"/>
              </a:ext>
            </a:extLst>
          </p:cNvPr>
          <p:cNvSpPr>
            <a:spLocks noGrp="1" noChangeArrowheads="1"/>
          </p:cNvSpPr>
          <p:nvPr>
            <p:ph type="ctrTitle"/>
          </p:nvPr>
        </p:nvSpPr>
        <p:spPr bwMode="auto">
          <a:xfrm>
            <a:off x="357351" y="1110557"/>
            <a:ext cx="11637913" cy="743182"/>
          </a:xfrm>
          <a:noFill/>
          <a:ln w="9525">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vert="horz" lIns="91440" tIns="45720" rIns="91440" bIns="45720" numCol="1" compatLnSpc="1">
            <a:prstTxWarp prst="textNoShape">
              <a:avLst/>
            </a:prstTxWarp>
          </a:bodyPr>
          <a:lstStyle/>
          <a:p>
            <a:pPr algn="just">
              <a:lnSpc>
                <a:spcPct val="115000"/>
              </a:lnSpc>
              <a:spcAft>
                <a:spcPts val="0"/>
              </a:spcAft>
            </a:pPr>
            <a:r>
              <a:rPr lang="tr-TR" sz="1800" b="1" i="1" dirty="0">
                <a:solidFill>
                  <a:schemeClr val="accent1"/>
                </a:solidFill>
                <a:effectLst>
                  <a:outerShdw blurRad="38100" dist="38100" dir="2700000" algn="tl">
                    <a:srgbClr val="000000">
                      <a:alpha val="43137"/>
                    </a:srgbClr>
                  </a:outerShdw>
                </a:effectLst>
              </a:rPr>
              <a:t>VETERİNER FAKÜLTESİ SİİRT KÜÇÜKBAŞ HAYVAN PAYETLEME BİRİMİ KURULUMU </a:t>
            </a:r>
            <a:br>
              <a:rPr lang="tr-TR" sz="1800" b="1" i="1" dirty="0">
                <a:solidFill>
                  <a:schemeClr val="accent1"/>
                </a:solidFill>
                <a:effectLst>
                  <a:outerShdw blurRad="38100" dist="38100" dir="2700000" algn="tl">
                    <a:srgbClr val="000000">
                      <a:alpha val="43137"/>
                    </a:srgbClr>
                  </a:outerShdw>
                </a:effectLst>
              </a:rPr>
            </a:br>
            <a:r>
              <a:rPr lang="tr-TR" sz="1800" b="1" i="1" dirty="0">
                <a:solidFill>
                  <a:schemeClr val="accent1"/>
                </a:solidFill>
                <a:effectLst>
                  <a:outerShdw blurRad="38100" dist="38100" dir="2700000" algn="tl">
                    <a:srgbClr val="000000">
                      <a:alpha val="43137"/>
                    </a:srgbClr>
                  </a:outerShdw>
                </a:effectLst>
              </a:rPr>
              <a:t>GÜDÜMLÜ PROJESİ KAPSAMINDA 26 KISIMDAN OLUŞAN LABORATUVAR CİHAZ VE EKİPMAN ALIMI</a:t>
            </a:r>
          </a:p>
        </p:txBody>
      </p:sp>
      <p:pic>
        <p:nvPicPr>
          <p:cNvPr id="41987" name="Resim Yer Tutucusu 8">
            <a:extLst>
              <a:ext uri="{FF2B5EF4-FFF2-40B4-BE49-F238E27FC236}">
                <a16:creationId xmlns:a16="http://schemas.microsoft.com/office/drawing/2014/main" id="{31D5364F-08D8-4291-A572-0C2DEC5C384C}"/>
              </a:ext>
            </a:extLst>
          </p:cNvPr>
          <p:cNvPicPr>
            <a:picLocks noGrp="1" noChangeAspect="1" noChangeArrowheads="1"/>
          </p:cNvPicPr>
          <p:nvPr>
            <p:ph type="pic" sz="quarter" idx="10"/>
          </p:nvPr>
        </p:nvPicPr>
        <p:blipFill>
          <a:blip r:embed="rId2" cstate="print">
            <a:extLst>
              <a:ext uri="{28A0092B-C50C-407E-A947-70E740481C1C}">
                <a14:useLocalDpi xmlns:a14="http://schemas.microsoft.com/office/drawing/2010/main" val="0"/>
              </a:ext>
            </a:extLst>
          </a:blip>
          <a:stretch>
            <a:fillRect/>
          </a:stretch>
        </p:blipFill>
        <p:spPr bwMode="auto">
          <a:xfrm>
            <a:off x="8969433" y="2145158"/>
            <a:ext cx="3150523" cy="4753627"/>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Resim 7">
            <a:extLst>
              <a:ext uri="{FF2B5EF4-FFF2-40B4-BE49-F238E27FC236}">
                <a16:creationId xmlns:a16="http://schemas.microsoft.com/office/drawing/2014/main" id="{F2EB9BE7-3966-4BCB-8F51-83A20A3ADBA3}"/>
              </a:ext>
            </a:extLst>
          </p:cNvPr>
          <p:cNvPicPr/>
          <p:nvPr/>
        </p:nvPicPr>
        <p:blipFill>
          <a:blip r:embed="rId3">
            <a:extLst>
              <a:ext uri="{28A0092B-C50C-407E-A947-70E740481C1C}">
                <a14:useLocalDpi xmlns:a14="http://schemas.microsoft.com/office/drawing/2010/main" val="0"/>
              </a:ext>
            </a:extLst>
          </a:blip>
          <a:stretch>
            <a:fillRect/>
          </a:stretch>
        </p:blipFill>
        <p:spPr>
          <a:xfrm>
            <a:off x="6595533" y="2138238"/>
            <a:ext cx="2300424" cy="4767469"/>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p:spPr>
      </p:pic>
      <p:pic>
        <p:nvPicPr>
          <p:cNvPr id="9" name="Resim 8">
            <a:extLst>
              <a:ext uri="{FF2B5EF4-FFF2-40B4-BE49-F238E27FC236}">
                <a16:creationId xmlns:a16="http://schemas.microsoft.com/office/drawing/2014/main" id="{3BC1A094-4DA5-4523-920A-0C90F554A183}"/>
              </a:ext>
            </a:extLst>
          </p:cNvPr>
          <p:cNvPicPr/>
          <p:nvPr/>
        </p:nvPicPr>
        <p:blipFill>
          <a:blip r:embed="rId4">
            <a:extLst>
              <a:ext uri="{28A0092B-C50C-407E-A947-70E740481C1C}">
                <a14:useLocalDpi xmlns:a14="http://schemas.microsoft.com/office/drawing/2010/main" val="0"/>
              </a:ext>
            </a:extLst>
          </a:blip>
          <a:stretch>
            <a:fillRect/>
          </a:stretch>
        </p:blipFill>
        <p:spPr>
          <a:xfrm>
            <a:off x="4423489" y="2138238"/>
            <a:ext cx="2172044" cy="4719762"/>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p:spPr>
      </p:pic>
      <p:pic>
        <p:nvPicPr>
          <p:cNvPr id="6" name="Resim Yer Tutucusu 8">
            <a:extLst>
              <a:ext uri="{FF2B5EF4-FFF2-40B4-BE49-F238E27FC236}">
                <a16:creationId xmlns:a16="http://schemas.microsoft.com/office/drawing/2014/main" id="{31D5364F-08D8-4291-A572-0C2DEC5C384C}"/>
              </a:ext>
            </a:extLst>
          </p:cNvPr>
          <p:cNvPicPr>
            <a:picLocks noGrp="1" noChangeAspect="1" noChangeArrowheads="1"/>
          </p:cNvPicPr>
          <p:nvPr>
            <p:ph type="pic" sz="quarter" idx="10"/>
          </p:nvPr>
        </p:nvPicPr>
        <p:blipFill>
          <a:blip r:embed="rId5">
            <a:extLst>
              <a:ext uri="{28A0092B-C50C-407E-A947-70E740481C1C}">
                <a14:useLocalDpi xmlns:a14="http://schemas.microsoft.com/office/drawing/2010/main" val="0"/>
              </a:ext>
            </a:extLst>
          </a:blip>
          <a:stretch>
            <a:fillRect/>
          </a:stretch>
        </p:blipFill>
        <p:spPr bwMode="auto">
          <a:xfrm>
            <a:off x="2715521" y="2138238"/>
            <a:ext cx="1707967" cy="4719762"/>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Resim Yer Tutucusu 8">
            <a:extLst>
              <a:ext uri="{FF2B5EF4-FFF2-40B4-BE49-F238E27FC236}">
                <a16:creationId xmlns:a16="http://schemas.microsoft.com/office/drawing/2014/main" id="{31D5364F-08D8-4291-A572-0C2DEC5C384C}"/>
              </a:ext>
            </a:extLst>
          </p:cNvPr>
          <p:cNvPicPr>
            <a:picLocks noGrp="1" noChangeAspect="1" noChangeArrowheads="1"/>
          </p:cNvPicPr>
          <p:nvPr>
            <p:ph type="pic" sz="quarter" idx="10"/>
          </p:nvPr>
        </p:nvPicPr>
        <p:blipFill>
          <a:blip r:embed="rId6">
            <a:extLst>
              <a:ext uri="{28A0092B-C50C-407E-A947-70E740481C1C}">
                <a14:useLocalDpi xmlns:a14="http://schemas.microsoft.com/office/drawing/2010/main" val="0"/>
              </a:ext>
            </a:extLst>
          </a:blip>
          <a:stretch>
            <a:fillRect/>
          </a:stretch>
        </p:blipFill>
        <p:spPr bwMode="auto">
          <a:xfrm>
            <a:off x="58189" y="2138238"/>
            <a:ext cx="2608176" cy="4719762"/>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728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Başlık 1">
            <a:extLst>
              <a:ext uri="{FF2B5EF4-FFF2-40B4-BE49-F238E27FC236}">
                <a16:creationId xmlns:a16="http://schemas.microsoft.com/office/drawing/2014/main" id="{AFC27BA6-27F1-4921-A0E1-ED8684A22B8B}"/>
              </a:ext>
            </a:extLst>
          </p:cNvPr>
          <p:cNvSpPr>
            <a:spLocks noGrp="1" noChangeArrowheads="1"/>
          </p:cNvSpPr>
          <p:nvPr>
            <p:ph type="ctrTitle"/>
          </p:nvPr>
        </p:nvSpPr>
        <p:spPr bwMode="auto">
          <a:xfrm>
            <a:off x="357351" y="1110557"/>
            <a:ext cx="11637913" cy="743182"/>
          </a:xfrm>
          <a:noFill/>
          <a:ln w="9525">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vert="horz" lIns="91440" tIns="45720" rIns="91440" bIns="45720" numCol="1" compatLnSpc="1">
            <a:prstTxWarp prst="textNoShape">
              <a:avLst/>
            </a:prstTxWarp>
          </a:bodyPr>
          <a:lstStyle/>
          <a:p>
            <a:pPr algn="just">
              <a:lnSpc>
                <a:spcPct val="115000"/>
              </a:lnSpc>
              <a:spcAft>
                <a:spcPts val="0"/>
              </a:spcAft>
            </a:pPr>
            <a:r>
              <a:rPr lang="tr-TR" sz="1800" b="1" i="1" dirty="0">
                <a:solidFill>
                  <a:schemeClr val="accent1"/>
                </a:solidFill>
                <a:effectLst>
                  <a:outerShdw blurRad="38100" dist="38100" dir="2700000" algn="tl">
                    <a:srgbClr val="000000">
                      <a:alpha val="43137"/>
                    </a:srgbClr>
                  </a:outerShdw>
                </a:effectLst>
              </a:rPr>
              <a:t>VETERİNER FAKÜLTESİ SİİRT KÜÇÜKBAŞ HAYVAN PAYETLEME BİRİMİ KURULUMU </a:t>
            </a:r>
            <a:br>
              <a:rPr lang="tr-TR" sz="1800" b="1" i="1" dirty="0">
                <a:solidFill>
                  <a:schemeClr val="accent1"/>
                </a:solidFill>
                <a:effectLst>
                  <a:outerShdw blurRad="38100" dist="38100" dir="2700000" algn="tl">
                    <a:srgbClr val="000000">
                      <a:alpha val="43137"/>
                    </a:srgbClr>
                  </a:outerShdw>
                </a:effectLst>
              </a:rPr>
            </a:br>
            <a:r>
              <a:rPr lang="tr-TR" sz="1800" b="1" i="1" dirty="0">
                <a:solidFill>
                  <a:schemeClr val="accent1"/>
                </a:solidFill>
                <a:effectLst>
                  <a:outerShdw blurRad="38100" dist="38100" dir="2700000" algn="tl">
                    <a:srgbClr val="000000">
                      <a:alpha val="43137"/>
                    </a:srgbClr>
                  </a:outerShdw>
                </a:effectLst>
              </a:rPr>
              <a:t>GÜDÜMLÜ PROJESİ KAPSAMINDA 26 KISIMDAN OLUŞAN LABORATUVAR CİHAZ VE EKİPMAN ALIMI</a:t>
            </a:r>
          </a:p>
        </p:txBody>
      </p:sp>
      <p:pic>
        <p:nvPicPr>
          <p:cNvPr id="41987" name="Resim Yer Tutucusu 8">
            <a:extLst>
              <a:ext uri="{FF2B5EF4-FFF2-40B4-BE49-F238E27FC236}">
                <a16:creationId xmlns:a16="http://schemas.microsoft.com/office/drawing/2014/main" id="{31D5364F-08D8-4291-A572-0C2DEC5C384C}"/>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tretch>
            <a:fillRect/>
          </a:stretch>
        </p:blipFill>
        <p:spPr bwMode="auto">
          <a:xfrm>
            <a:off x="8296103" y="2145157"/>
            <a:ext cx="3823854" cy="4712843"/>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Resim 7">
            <a:extLst>
              <a:ext uri="{FF2B5EF4-FFF2-40B4-BE49-F238E27FC236}">
                <a16:creationId xmlns:a16="http://schemas.microsoft.com/office/drawing/2014/main" id="{F2EB9BE7-3966-4BCB-8F51-83A20A3ADBA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873731" y="2145157"/>
            <a:ext cx="4355869" cy="4753627"/>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p:spPr>
      </p:pic>
      <p:pic>
        <p:nvPicPr>
          <p:cNvPr id="9" name="Resim 8">
            <a:extLst>
              <a:ext uri="{FF2B5EF4-FFF2-40B4-BE49-F238E27FC236}">
                <a16:creationId xmlns:a16="http://schemas.microsoft.com/office/drawing/2014/main" id="{3BC1A094-4DA5-4523-920A-0C90F554A183}"/>
              </a:ext>
            </a:extLst>
          </p:cNvPr>
          <p:cNvPicPr/>
          <p:nvPr/>
        </p:nvPicPr>
        <p:blipFill>
          <a:blip r:embed="rId4">
            <a:extLst>
              <a:ext uri="{28A0092B-C50C-407E-A947-70E740481C1C}">
                <a14:useLocalDpi xmlns:a14="http://schemas.microsoft.com/office/drawing/2010/main" val="0"/>
              </a:ext>
            </a:extLst>
          </a:blip>
          <a:stretch>
            <a:fillRect/>
          </a:stretch>
        </p:blipFill>
        <p:spPr>
          <a:xfrm>
            <a:off x="0" y="2138238"/>
            <a:ext cx="3782291" cy="4719762"/>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03072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5" name="Object 1"/>
          <p:cNvGraphicFramePr>
            <a:graphicFrameLocks noChangeAspect="1"/>
          </p:cNvGraphicFramePr>
          <p:nvPr>
            <p:extLst>
              <p:ext uri="{D42A27DB-BD31-4B8C-83A1-F6EECF244321}">
                <p14:modId xmlns:p14="http://schemas.microsoft.com/office/powerpoint/2010/main" val="858391978"/>
              </p:ext>
            </p:extLst>
          </p:nvPr>
        </p:nvGraphicFramePr>
        <p:xfrm>
          <a:off x="-290946" y="-108065"/>
          <a:ext cx="12611009" cy="7062953"/>
        </p:xfrm>
        <a:graphic>
          <a:graphicData uri="http://schemas.openxmlformats.org/presentationml/2006/ole">
            <mc:AlternateContent xmlns:mc="http://schemas.openxmlformats.org/markup-compatibility/2006">
              <mc:Choice xmlns:v="urn:schemas-microsoft-com:vml" Requires="v">
                <p:oleObj spid="_x0000_s52260" name="Slayt" r:id="rId3" imgW="4447137" imgH="2500769" progId="PowerPoint.Slide.12">
                  <p:embed/>
                </p:oleObj>
              </mc:Choice>
              <mc:Fallback>
                <p:oleObj name="Slayt" r:id="rId3" imgW="4447137" imgH="2500769" progId="PowerPoint.Slide.12">
                  <p:embed/>
                  <p:pic>
                    <p:nvPicPr>
                      <p:cNvPr id="0" name="Picture 2"/>
                      <p:cNvPicPr>
                        <a:picLocks noChangeAspect="1" noChangeArrowheads="1"/>
                      </p:cNvPicPr>
                      <p:nvPr/>
                    </p:nvPicPr>
                    <p:blipFill>
                      <a:blip r:embed="rId4"/>
                      <a:srcRect/>
                      <a:stretch>
                        <a:fillRect/>
                      </a:stretch>
                    </p:blipFill>
                    <p:spPr bwMode="auto">
                      <a:xfrm>
                        <a:off x="-290946" y="-108065"/>
                        <a:ext cx="12611009" cy="70629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57892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1D3245F4-DF43-4FF9-BA5D-9C63CAFAE0C7}"/>
              </a:ext>
            </a:extLst>
          </p:cNvPr>
          <p:cNvSpPr>
            <a:spLocks noGrp="1"/>
          </p:cNvSpPr>
          <p:nvPr>
            <p:ph type="ctrTitle"/>
          </p:nvPr>
        </p:nvSpPr>
        <p:spPr>
          <a:xfrm>
            <a:off x="1113236" y="633452"/>
            <a:ext cx="10306107" cy="1464855"/>
          </a:xfrm>
        </p:spPr>
        <p:txBody>
          <a:bodyPr/>
          <a:lstStyle/>
          <a:p>
            <a:pPr>
              <a:defRPr/>
            </a:pPr>
            <a:r>
              <a:rPr lang="tr-TR" sz="4400" b="1" i="1" dirty="0" smtClean="0">
                <a:solidFill>
                  <a:schemeClr val="accent1"/>
                </a:solidFill>
                <a:effectLst>
                  <a:outerShdw blurRad="38100" dist="38100" dir="2700000" algn="tl">
                    <a:srgbClr val="000000">
                      <a:alpha val="43137"/>
                    </a:srgbClr>
                  </a:outerShdw>
                </a:effectLst>
                <a:latin typeface="Bebas Neue" panose="020B0606020202050201" pitchFamily="34" charset="-94"/>
              </a:rPr>
              <a:t>SPERMA </a:t>
            </a:r>
            <a:r>
              <a:rPr lang="tr-TR" sz="4400" b="1" i="1" dirty="0">
                <a:solidFill>
                  <a:schemeClr val="accent1"/>
                </a:solidFill>
                <a:effectLst>
                  <a:outerShdw blurRad="38100" dist="38100" dir="2700000" algn="tl">
                    <a:srgbClr val="000000">
                      <a:alpha val="43137"/>
                    </a:srgbClr>
                  </a:outerShdw>
                </a:effectLst>
                <a:latin typeface="Bebas Neue" panose="020B0606020202050201" pitchFamily="34" charset="-94"/>
              </a:rPr>
              <a:t>PAYETLEME TESİSİ VE ÇEVRE DÜZENLEMESİ</a:t>
            </a:r>
            <a:r>
              <a:rPr lang="tr-TR" sz="4400" b="1" i="1" dirty="0" smtClean="0">
                <a:solidFill>
                  <a:schemeClr val="accent1"/>
                </a:solidFill>
                <a:effectLst>
                  <a:outerShdw blurRad="38100" dist="38100" dir="2700000" algn="tl">
                    <a:srgbClr val="000000">
                      <a:alpha val="43137"/>
                    </a:srgbClr>
                  </a:outerShdw>
                </a:effectLst>
                <a:latin typeface="Bebas Neue" panose="020B0606020202050201" pitchFamily="34" charset="-94"/>
              </a:rPr>
              <a:t> </a:t>
            </a:r>
            <a:r>
              <a:rPr lang="tr-TR" sz="4200" dirty="0">
                <a:latin typeface="Bebas Neue" panose="020B0606020202050201" pitchFamily="34" charset="-94"/>
              </a:rPr>
              <a:t/>
            </a:r>
            <a:br>
              <a:rPr lang="tr-TR" sz="4200" dirty="0">
                <a:latin typeface="Bebas Neue" panose="020B0606020202050201" pitchFamily="34" charset="-94"/>
              </a:rPr>
            </a:br>
            <a:r>
              <a:rPr lang="tr-TR" sz="5400" dirty="0">
                <a:latin typeface="Bebas Neue" panose="020B0606020202050201" pitchFamily="34" charset="-94"/>
              </a:rPr>
              <a:t/>
            </a:r>
            <a:br>
              <a:rPr lang="tr-TR" sz="5400" dirty="0">
                <a:latin typeface="Bebas Neue" panose="020B0606020202050201" pitchFamily="34" charset="-94"/>
              </a:rPr>
            </a:br>
            <a:endParaRPr lang="tr-TR" dirty="0"/>
          </a:p>
        </p:txBody>
      </p:sp>
      <p:sp>
        <p:nvSpPr>
          <p:cNvPr id="14" name="Rectangle 20">
            <a:extLst>
              <a:ext uri="{FF2B5EF4-FFF2-40B4-BE49-F238E27FC236}">
                <a16:creationId xmlns:a16="http://schemas.microsoft.com/office/drawing/2014/main" id="{D1AF4A16-266A-4513-AB40-DD6FA63960CC}"/>
              </a:ext>
            </a:extLst>
          </p:cNvPr>
          <p:cNvSpPr/>
          <p:nvPr/>
        </p:nvSpPr>
        <p:spPr>
          <a:xfrm>
            <a:off x="0" y="6246813"/>
            <a:ext cx="12192000" cy="630237"/>
          </a:xfrm>
          <a:prstGeom prst="rect">
            <a:avLst/>
          </a:prstGeom>
          <a:solidFill>
            <a:schemeClr val="accent2">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600" dirty="0">
              <a:solidFill>
                <a:schemeClr val="tx1"/>
              </a:solidFill>
              <a:highlight>
                <a:srgbClr val="E68C2A"/>
              </a:highlight>
            </a:endParaRPr>
          </a:p>
        </p:txBody>
      </p:sp>
      <p:sp>
        <p:nvSpPr>
          <p:cNvPr id="9" name="Metin kutusu 8">
            <a:extLst>
              <a:ext uri="{FF2B5EF4-FFF2-40B4-BE49-F238E27FC236}">
                <a16:creationId xmlns:a16="http://schemas.microsoft.com/office/drawing/2014/main" id="{DDE4C569-36C2-45FD-98EC-301A6961DF19}"/>
              </a:ext>
            </a:extLst>
          </p:cNvPr>
          <p:cNvSpPr txBox="1"/>
          <p:nvPr/>
        </p:nvSpPr>
        <p:spPr>
          <a:xfrm>
            <a:off x="0" y="2098307"/>
            <a:ext cx="12192000" cy="4148506"/>
          </a:xfrm>
          <a:prstGeom prst="rect">
            <a:avLst/>
          </a:prstGeom>
          <a:solidFill>
            <a:schemeClr val="tx1">
              <a:lumMod val="95000"/>
              <a:lumOff val="5000"/>
            </a:schemeClr>
          </a:solidFill>
        </p:spPr>
        <p:txBody>
          <a:bodyPr wrap="square" rtlCol="0">
            <a:spAutoFit/>
          </a:bodyPr>
          <a:lstStyle/>
          <a:p>
            <a:endParaRPr lang="tr-TR" dirty="0"/>
          </a:p>
        </p:txBody>
      </p:sp>
      <p:graphicFrame>
        <p:nvGraphicFramePr>
          <p:cNvPr id="15" name="Tablo 14">
            <a:extLst>
              <a:ext uri="{FF2B5EF4-FFF2-40B4-BE49-F238E27FC236}">
                <a16:creationId xmlns:a16="http://schemas.microsoft.com/office/drawing/2014/main" id="{9BE0DF3A-C566-4C7C-BAE6-0D96942DB192}"/>
              </a:ext>
            </a:extLst>
          </p:cNvPr>
          <p:cNvGraphicFramePr>
            <a:graphicFrameLocks noGrp="1"/>
          </p:cNvGraphicFramePr>
          <p:nvPr>
            <p:extLst>
              <p:ext uri="{D42A27DB-BD31-4B8C-83A1-F6EECF244321}">
                <p14:modId xmlns:p14="http://schemas.microsoft.com/office/powerpoint/2010/main" val="1586929990"/>
              </p:ext>
            </p:extLst>
          </p:nvPr>
        </p:nvGraphicFramePr>
        <p:xfrm>
          <a:off x="8223538" y="2141625"/>
          <a:ext cx="3944650" cy="3993698"/>
        </p:xfrm>
        <a:graphic>
          <a:graphicData uri="http://schemas.openxmlformats.org/drawingml/2006/table">
            <a:tbl>
              <a:tblPr firstRow="1" bandRow="1">
                <a:tableStyleId>{073A0DAA-6AF3-43AB-8588-CEC1D06C72B9}</a:tableStyleId>
              </a:tblPr>
              <a:tblGrid>
                <a:gridCol w="2092557">
                  <a:extLst>
                    <a:ext uri="{9D8B030D-6E8A-4147-A177-3AD203B41FA5}">
                      <a16:colId xmlns:a16="http://schemas.microsoft.com/office/drawing/2014/main" val="2136940923"/>
                    </a:ext>
                  </a:extLst>
                </a:gridCol>
                <a:gridCol w="1852093">
                  <a:extLst>
                    <a:ext uri="{9D8B030D-6E8A-4147-A177-3AD203B41FA5}">
                      <a16:colId xmlns:a16="http://schemas.microsoft.com/office/drawing/2014/main" val="864176930"/>
                    </a:ext>
                  </a:extLst>
                </a:gridCol>
              </a:tblGrid>
              <a:tr h="346990">
                <a:tc>
                  <a:txBody>
                    <a:bodyPr/>
                    <a:lstStyle/>
                    <a:p>
                      <a:pPr marL="0" algn="l" defTabSz="914400" rtl="0" eaLnBrk="1" latinLnBrk="0" hangingPunct="1"/>
                      <a:r>
                        <a:rPr lang="tr-TR" sz="1800" kern="1200" dirty="0" smtClean="0">
                          <a:effectLst>
                            <a:outerShdw blurRad="38100" dist="38100" dir="2700000" algn="tl">
                              <a:srgbClr val="000000">
                                <a:alpha val="43137"/>
                              </a:srgbClr>
                            </a:outerShdw>
                          </a:effectLst>
                        </a:rPr>
                        <a:t>PROJE BEDELİ</a:t>
                      </a:r>
                      <a:endParaRPr lang="tr-TR" sz="1800" b="1" kern="1200" dirty="0">
                        <a:solidFill>
                          <a:schemeClr val="accent1"/>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l" defTabSz="914400" rtl="0" eaLnBrk="1" latinLnBrk="0" hangingPunct="1"/>
                      <a:r>
                        <a:rPr lang="tr-TR" sz="1800" kern="1200" dirty="0">
                          <a:effectLst>
                            <a:outerShdw blurRad="38100" dist="38100" dir="2700000" algn="tl">
                              <a:srgbClr val="000000">
                                <a:alpha val="43137"/>
                              </a:srgbClr>
                            </a:outerShdw>
                          </a:effectLst>
                        </a:rPr>
                        <a:t>9.027.000,00 TL</a:t>
                      </a:r>
                      <a:endParaRPr lang="tr-TR" sz="1800" b="1" kern="1200" dirty="0">
                        <a:solidFill>
                          <a:schemeClr val="accent1"/>
                        </a:solidFill>
                        <a:effectLst>
                          <a:outerShdw blurRad="38100" dist="38100" dir="2700000" algn="tl">
                            <a:srgbClr val="000000">
                              <a:alpha val="43137"/>
                            </a:srgbClr>
                          </a:outerShdw>
                        </a:effectLst>
                        <a:latin typeface="+mn-lt"/>
                        <a:ea typeface="+mn-ea"/>
                        <a:cs typeface="+mn-cs"/>
                      </a:endParaRPr>
                    </a:p>
                  </a:txBody>
                  <a:tcPr anchor="ctr"/>
                </a:tc>
                <a:extLst>
                  <a:ext uri="{0D108BD9-81ED-4DB2-BD59-A6C34878D82A}">
                    <a16:rowId xmlns:a16="http://schemas.microsoft.com/office/drawing/2014/main" val="321207620"/>
                  </a:ext>
                </a:extLst>
              </a:tr>
              <a:tr h="607233">
                <a:tc>
                  <a:txBody>
                    <a:bodyPr/>
                    <a:lstStyle/>
                    <a:p>
                      <a:r>
                        <a:rPr lang="tr-TR" dirty="0">
                          <a:effectLst>
                            <a:outerShdw blurRad="38100" dist="38100" dir="2700000" algn="tl">
                              <a:srgbClr val="000000">
                                <a:alpha val="43137"/>
                              </a:srgbClr>
                            </a:outerShdw>
                          </a:effectLst>
                        </a:rPr>
                        <a:t>SÖZLEŞME TARİHİ</a:t>
                      </a:r>
                      <a:endParaRPr lang="tr-TR" b="1" dirty="0">
                        <a:solidFill>
                          <a:schemeClr val="accent1"/>
                        </a:solidFill>
                        <a:effectLst>
                          <a:outerShdw blurRad="38100" dist="38100" dir="2700000" algn="tl">
                            <a:srgbClr val="000000">
                              <a:alpha val="43137"/>
                            </a:srgbClr>
                          </a:outerShdw>
                        </a:effectLst>
                      </a:endParaRPr>
                    </a:p>
                  </a:txBody>
                  <a:tcPr anchor="ctr"/>
                </a:tc>
                <a:tc>
                  <a:txBody>
                    <a:bodyPr/>
                    <a:lstStyle/>
                    <a:p>
                      <a:r>
                        <a:rPr lang="tr-TR" dirty="0">
                          <a:effectLst>
                            <a:outerShdw blurRad="38100" dist="38100" dir="2700000" algn="tl">
                              <a:srgbClr val="000000">
                                <a:alpha val="43137"/>
                              </a:srgbClr>
                            </a:outerShdw>
                          </a:effectLst>
                        </a:rPr>
                        <a:t>15.09.2020</a:t>
                      </a:r>
                      <a:endParaRPr lang="tr-TR" b="1" dirty="0">
                        <a:solidFill>
                          <a:schemeClr val="accent1"/>
                        </a:solidFill>
                        <a:effectLst>
                          <a:outerShdw blurRad="38100" dist="38100" dir="2700000" algn="tl">
                            <a:srgbClr val="000000">
                              <a:alpha val="43137"/>
                            </a:srgbClr>
                          </a:outerShdw>
                        </a:effectLst>
                      </a:endParaRPr>
                    </a:p>
                  </a:txBody>
                  <a:tcPr anchor="ctr"/>
                </a:tc>
                <a:extLst>
                  <a:ext uri="{0D108BD9-81ED-4DB2-BD59-A6C34878D82A}">
                    <a16:rowId xmlns:a16="http://schemas.microsoft.com/office/drawing/2014/main" val="683321900"/>
                  </a:ext>
                </a:extLst>
              </a:tr>
              <a:tr h="346990">
                <a:tc>
                  <a:txBody>
                    <a:bodyPr/>
                    <a:lstStyle/>
                    <a:p>
                      <a:r>
                        <a:rPr lang="tr-TR" dirty="0">
                          <a:effectLst>
                            <a:outerShdw blurRad="38100" dist="38100" dir="2700000" algn="tl">
                              <a:srgbClr val="000000">
                                <a:alpha val="43137"/>
                              </a:srgbClr>
                            </a:outerShdw>
                          </a:effectLst>
                        </a:rPr>
                        <a:t>YAPIM SÜRESİ</a:t>
                      </a:r>
                      <a:endParaRPr lang="tr-TR" b="1" dirty="0">
                        <a:solidFill>
                          <a:schemeClr val="accent1"/>
                        </a:solidFill>
                        <a:effectLst>
                          <a:outerShdw blurRad="38100" dist="38100" dir="2700000" algn="tl">
                            <a:srgbClr val="000000">
                              <a:alpha val="43137"/>
                            </a:srgbClr>
                          </a:outerShdw>
                        </a:effectLst>
                      </a:endParaRPr>
                    </a:p>
                  </a:txBody>
                  <a:tcPr anchor="ctr"/>
                </a:tc>
                <a:tc>
                  <a:txBody>
                    <a:bodyPr/>
                    <a:lstStyle/>
                    <a:p>
                      <a:r>
                        <a:rPr lang="tr-TR" dirty="0" smtClean="0">
                          <a:effectLst>
                            <a:outerShdw blurRad="38100" dist="38100" dir="2700000" algn="tl">
                              <a:srgbClr val="000000">
                                <a:alpha val="43137"/>
                              </a:srgbClr>
                            </a:outerShdw>
                          </a:effectLst>
                        </a:rPr>
                        <a:t>750 </a:t>
                      </a:r>
                      <a:r>
                        <a:rPr lang="tr-TR" dirty="0">
                          <a:effectLst>
                            <a:outerShdw blurRad="38100" dist="38100" dir="2700000" algn="tl">
                              <a:srgbClr val="000000">
                                <a:alpha val="43137"/>
                              </a:srgbClr>
                            </a:outerShdw>
                          </a:effectLst>
                        </a:rPr>
                        <a:t>GÜN</a:t>
                      </a:r>
                      <a:endParaRPr lang="tr-TR" b="1" dirty="0">
                        <a:solidFill>
                          <a:schemeClr val="accent1"/>
                        </a:solidFill>
                        <a:effectLst>
                          <a:outerShdw blurRad="38100" dist="38100" dir="2700000" algn="tl">
                            <a:srgbClr val="000000">
                              <a:alpha val="43137"/>
                            </a:srgbClr>
                          </a:outerShdw>
                        </a:effectLst>
                      </a:endParaRPr>
                    </a:p>
                  </a:txBody>
                  <a:tcPr anchor="ctr"/>
                </a:tc>
                <a:extLst>
                  <a:ext uri="{0D108BD9-81ED-4DB2-BD59-A6C34878D82A}">
                    <a16:rowId xmlns:a16="http://schemas.microsoft.com/office/drawing/2014/main" val="1859065612"/>
                  </a:ext>
                </a:extLst>
              </a:tr>
              <a:tr h="867476">
                <a:tc>
                  <a:txBody>
                    <a:bodyPr/>
                    <a:lstStyle/>
                    <a:p>
                      <a:r>
                        <a:rPr lang="tr-TR" dirty="0">
                          <a:effectLst>
                            <a:outerShdw blurRad="38100" dist="38100" dir="2700000" algn="tl">
                              <a:srgbClr val="000000">
                                <a:alpha val="43137"/>
                              </a:srgbClr>
                            </a:outerShdw>
                          </a:effectLst>
                        </a:rPr>
                        <a:t>SÖZLEŞMEYE GÖRE</a:t>
                      </a:r>
                      <a:r>
                        <a:rPr lang="tr-TR" baseline="0" dirty="0">
                          <a:effectLst>
                            <a:outerShdw blurRad="38100" dist="38100" dir="2700000" algn="tl">
                              <a:srgbClr val="000000">
                                <a:alpha val="43137"/>
                              </a:srgbClr>
                            </a:outerShdw>
                          </a:effectLst>
                        </a:rPr>
                        <a:t> BİTİŞ TARİHİ</a:t>
                      </a:r>
                      <a:endParaRPr lang="tr-TR" b="1" dirty="0">
                        <a:solidFill>
                          <a:schemeClr val="accent1"/>
                        </a:solidFill>
                        <a:effectLst>
                          <a:outerShdw blurRad="38100" dist="38100" dir="2700000" algn="tl">
                            <a:srgbClr val="000000">
                              <a:alpha val="43137"/>
                            </a:srgbClr>
                          </a:outerShdw>
                        </a:effectLst>
                      </a:endParaRPr>
                    </a:p>
                  </a:txBody>
                  <a:tcPr anchor="ctr"/>
                </a:tc>
                <a:tc>
                  <a:txBody>
                    <a:bodyPr/>
                    <a:lstStyle/>
                    <a:p>
                      <a:r>
                        <a:rPr lang="tr-TR" dirty="0" smtClean="0">
                          <a:effectLst>
                            <a:outerShdw blurRad="38100" dist="38100" dir="2700000" algn="tl">
                              <a:srgbClr val="000000">
                                <a:alpha val="43137"/>
                              </a:srgbClr>
                            </a:outerShdw>
                          </a:effectLst>
                        </a:rPr>
                        <a:t>07.10.2022</a:t>
                      </a:r>
                      <a:endParaRPr lang="tr-TR" b="1" dirty="0">
                        <a:solidFill>
                          <a:schemeClr val="accent1"/>
                        </a:solidFill>
                        <a:effectLst>
                          <a:outerShdw blurRad="38100" dist="38100" dir="2700000" algn="tl">
                            <a:srgbClr val="000000">
                              <a:alpha val="43137"/>
                            </a:srgbClr>
                          </a:outerShdw>
                        </a:effectLst>
                      </a:endParaRPr>
                    </a:p>
                  </a:txBody>
                  <a:tcPr anchor="ctr"/>
                </a:tc>
                <a:extLst>
                  <a:ext uri="{0D108BD9-81ED-4DB2-BD59-A6C34878D82A}">
                    <a16:rowId xmlns:a16="http://schemas.microsoft.com/office/drawing/2014/main" val="1879724547"/>
                  </a:ext>
                </a:extLst>
              </a:tr>
              <a:tr h="607233">
                <a:tc>
                  <a:txBody>
                    <a:bodyPr/>
                    <a:lstStyle/>
                    <a:p>
                      <a:r>
                        <a:rPr lang="tr-TR" dirty="0">
                          <a:effectLst>
                            <a:outerShdw blurRad="38100" dist="38100" dir="2700000" algn="tl">
                              <a:srgbClr val="000000">
                                <a:alpha val="43137"/>
                              </a:srgbClr>
                            </a:outerShdw>
                          </a:effectLst>
                        </a:rPr>
                        <a:t>FİZİKİ GERÇEKLEŞME</a:t>
                      </a:r>
                      <a:endParaRPr lang="tr-TR" b="1" dirty="0">
                        <a:solidFill>
                          <a:schemeClr val="accent1"/>
                        </a:solidFill>
                        <a:effectLst>
                          <a:outerShdw blurRad="38100" dist="38100" dir="2700000" algn="tl">
                            <a:srgbClr val="000000">
                              <a:alpha val="43137"/>
                            </a:srgbClr>
                          </a:outerShdw>
                        </a:effectLst>
                      </a:endParaRPr>
                    </a:p>
                  </a:txBody>
                  <a:tcPr anchor="ctr"/>
                </a:tc>
                <a:tc>
                  <a:txBody>
                    <a:bodyPr/>
                    <a:lstStyle/>
                    <a:p>
                      <a:r>
                        <a:rPr lang="tr-TR" dirty="0" smtClean="0">
                          <a:effectLst>
                            <a:outerShdw blurRad="38100" dist="38100" dir="2700000" algn="tl">
                              <a:srgbClr val="000000">
                                <a:alpha val="43137"/>
                              </a:srgbClr>
                            </a:outerShdw>
                          </a:effectLst>
                        </a:rPr>
                        <a:t>%100</a:t>
                      </a:r>
                      <a:endParaRPr lang="tr-TR" b="1" dirty="0">
                        <a:solidFill>
                          <a:schemeClr val="accent1"/>
                        </a:solidFill>
                        <a:effectLst>
                          <a:outerShdw blurRad="38100" dist="38100" dir="2700000" algn="tl">
                            <a:srgbClr val="000000">
                              <a:alpha val="43137"/>
                            </a:srgbClr>
                          </a:outerShdw>
                        </a:effectLst>
                      </a:endParaRPr>
                    </a:p>
                  </a:txBody>
                  <a:tcPr anchor="ctr"/>
                </a:tc>
                <a:extLst>
                  <a:ext uri="{0D108BD9-81ED-4DB2-BD59-A6C34878D82A}">
                    <a16:rowId xmlns:a16="http://schemas.microsoft.com/office/drawing/2014/main" val="2729856017"/>
                  </a:ext>
                </a:extLst>
              </a:tr>
              <a:tr h="10676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kern="1200" dirty="0" smtClean="0">
                          <a:solidFill>
                            <a:schemeClr val="dk1"/>
                          </a:solidFill>
                          <a:effectLst/>
                          <a:latin typeface="+mn-lt"/>
                          <a:ea typeface="+mn-ea"/>
                          <a:cs typeface="+mn-cs"/>
                        </a:rPr>
                        <a:t>GEÇİCİ KABUL ONAY TARİHİ</a:t>
                      </a:r>
                      <a:endParaRPr lang="tr-TR" sz="1800" b="1" kern="1200" dirty="0" smtClean="0">
                        <a:solidFill>
                          <a:schemeClr val="dk1"/>
                        </a:solidFill>
                        <a:effectLst/>
                        <a:latin typeface="+mn-lt"/>
                        <a:ea typeface="+mn-ea"/>
                        <a:cs typeface="+mn-cs"/>
                      </a:endParaRPr>
                    </a:p>
                  </a:txBody>
                  <a:tcPr anchor="ctr"/>
                </a:tc>
                <a:tc>
                  <a:txBody>
                    <a:bodyPr/>
                    <a:lstStyle/>
                    <a:p>
                      <a:r>
                        <a:rPr kumimoji="0" lang="tr-TR" kern="1200" dirty="0" smtClean="0">
                          <a:solidFill>
                            <a:schemeClr val="dk1"/>
                          </a:solidFill>
                          <a:effectLst>
                            <a:outerShdw blurRad="38100" dist="38100" dir="2700000" algn="tl">
                              <a:srgbClr val="000000">
                                <a:alpha val="43137"/>
                              </a:srgbClr>
                            </a:outerShdw>
                          </a:effectLst>
                          <a:latin typeface="+mn-lt"/>
                          <a:ea typeface="+mn-ea"/>
                          <a:cs typeface="+mn-cs"/>
                        </a:rPr>
                        <a:t>29.03.2023</a:t>
                      </a:r>
                      <a:endParaRPr kumimoji="0" lang="tr-TR" kern="1200" dirty="0">
                        <a:solidFill>
                          <a:schemeClr val="dk1"/>
                        </a:solidFill>
                        <a:effectLst>
                          <a:outerShdw blurRad="38100" dist="38100" dir="2700000" algn="tl">
                            <a:srgbClr val="000000">
                              <a:alpha val="43137"/>
                            </a:srgbClr>
                          </a:outerShdw>
                        </a:effectLst>
                        <a:latin typeface="+mn-lt"/>
                        <a:ea typeface="+mn-ea"/>
                        <a:cs typeface="+mn-cs"/>
                      </a:endParaRPr>
                    </a:p>
                  </a:txBody>
                  <a:tcPr anchor="ctr"/>
                </a:tc>
                <a:extLst>
                  <a:ext uri="{0D108BD9-81ED-4DB2-BD59-A6C34878D82A}">
                    <a16:rowId xmlns:a16="http://schemas.microsoft.com/office/drawing/2014/main" val="3548975897"/>
                  </a:ext>
                </a:extLst>
              </a:tr>
            </a:tbl>
          </a:graphicData>
        </a:graphic>
      </p:graphicFrame>
      <p:pic>
        <p:nvPicPr>
          <p:cNvPr id="16" name="Resim 15">
            <a:extLst>
              <a:ext uri="{FF2B5EF4-FFF2-40B4-BE49-F238E27FC236}">
                <a16:creationId xmlns:a16="http://schemas.microsoft.com/office/drawing/2014/main" id="{82A03EC4-D033-4581-A06D-DF5C8898B99E}"/>
              </a:ext>
            </a:extLst>
          </p:cNvPr>
          <p:cNvPicPr>
            <a:picLocks noChangeAspect="1"/>
          </p:cNvPicPr>
          <p:nvPr/>
        </p:nvPicPr>
        <p:blipFill>
          <a:blip r:embed="rId2" cstate="print"/>
          <a:stretch>
            <a:fillRect/>
          </a:stretch>
        </p:blipFill>
        <p:spPr>
          <a:xfrm>
            <a:off x="88900" y="2141621"/>
            <a:ext cx="4017587" cy="4042612"/>
          </a:xfrm>
          <a:prstGeom prst="roundRect">
            <a:avLst>
              <a:gd name="adj" fmla="val 16667"/>
            </a:avLst>
          </a:prstGeom>
          <a:ln w="38100">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Resim 9">
            <a:extLst>
              <a:ext uri="{FF2B5EF4-FFF2-40B4-BE49-F238E27FC236}">
                <a16:creationId xmlns:a16="http://schemas.microsoft.com/office/drawing/2014/main" id="{3ADF981D-2E2F-4183-A45B-FD32ABCA7B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2675" y="2141621"/>
            <a:ext cx="3928425" cy="4042612"/>
          </a:xfrm>
          <a:prstGeom prst="roundRect">
            <a:avLst>
              <a:gd name="adj" fmla="val 16667"/>
            </a:avLst>
          </a:prstGeom>
          <a:ln w="38100">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64549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59DD06DC-93C3-4417-8C41-D23A93A72098}"/>
              </a:ext>
            </a:extLst>
          </p:cNvPr>
          <p:cNvSpPr>
            <a:spLocks noGrp="1"/>
          </p:cNvSpPr>
          <p:nvPr>
            <p:ph type="ctrTitle"/>
          </p:nvPr>
        </p:nvSpPr>
        <p:spPr>
          <a:xfrm>
            <a:off x="1058487" y="673257"/>
            <a:ext cx="10667999" cy="1250730"/>
          </a:xfrm>
        </p:spPr>
        <p:txBody>
          <a:bodyPr/>
          <a:lstStyle/>
          <a:p>
            <a:pPr>
              <a:defRPr/>
            </a:pPr>
            <a:r>
              <a:rPr lang="tr-TR" sz="4000" b="1" i="1" dirty="0" smtClean="0">
                <a:solidFill>
                  <a:schemeClr val="accent1"/>
                </a:solidFill>
                <a:effectLst>
                  <a:outerShdw blurRad="38100" dist="38100" dir="2700000" algn="tl">
                    <a:srgbClr val="000000">
                      <a:alpha val="43137"/>
                    </a:srgbClr>
                  </a:outerShdw>
                </a:effectLst>
                <a:latin typeface="Bebas Neue" panose="020B0606020202050201" pitchFamily="34" charset="-94"/>
              </a:rPr>
              <a:t>VETERİNER FAKÜLTESİ HAYVAN HASTANESİ VE ÇEVRE DÜZENLEMESİ</a:t>
            </a:r>
            <a:r>
              <a:rPr lang="tr-TR" sz="5400" b="1" i="1" dirty="0">
                <a:effectLst>
                  <a:outerShdw blurRad="38100" dist="38100" dir="2700000" algn="tl">
                    <a:srgbClr val="000000">
                      <a:alpha val="43137"/>
                    </a:srgbClr>
                  </a:outerShdw>
                </a:effectLst>
                <a:latin typeface="Bebas Neue" panose="020B0606020202050201" pitchFamily="34" charset="-94"/>
              </a:rPr>
              <a:t/>
            </a:r>
            <a:br>
              <a:rPr lang="tr-TR" sz="5400" b="1" i="1" dirty="0">
                <a:effectLst>
                  <a:outerShdw blurRad="38100" dist="38100" dir="2700000" algn="tl">
                    <a:srgbClr val="000000">
                      <a:alpha val="43137"/>
                    </a:srgbClr>
                  </a:outerShdw>
                </a:effectLst>
                <a:latin typeface="Bebas Neue" panose="020B0606020202050201" pitchFamily="34" charset="-94"/>
              </a:rPr>
            </a:br>
            <a:endParaRPr lang="tr-TR" b="1" i="1" dirty="0">
              <a:effectLst>
                <a:outerShdw blurRad="38100" dist="38100" dir="2700000" algn="tl">
                  <a:srgbClr val="000000">
                    <a:alpha val="43137"/>
                  </a:srgbClr>
                </a:outerShdw>
              </a:effectLst>
            </a:endParaRPr>
          </a:p>
        </p:txBody>
      </p:sp>
      <p:sp>
        <p:nvSpPr>
          <p:cNvPr id="14" name="Rectangle 20">
            <a:extLst>
              <a:ext uri="{FF2B5EF4-FFF2-40B4-BE49-F238E27FC236}">
                <a16:creationId xmlns:a16="http://schemas.microsoft.com/office/drawing/2014/main" id="{837801A3-0301-4840-9477-82A7265CCB91}"/>
              </a:ext>
            </a:extLst>
          </p:cNvPr>
          <p:cNvSpPr/>
          <p:nvPr/>
        </p:nvSpPr>
        <p:spPr>
          <a:xfrm>
            <a:off x="0" y="6246813"/>
            <a:ext cx="12192000" cy="630237"/>
          </a:xfrm>
          <a:prstGeom prst="rect">
            <a:avLst/>
          </a:prstGeom>
          <a:solidFill>
            <a:schemeClr val="accent2">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600" dirty="0">
              <a:solidFill>
                <a:schemeClr val="tx1"/>
              </a:solidFill>
              <a:highlight>
                <a:srgbClr val="E68C2A"/>
              </a:highlight>
            </a:endParaRPr>
          </a:p>
        </p:txBody>
      </p:sp>
      <p:sp>
        <p:nvSpPr>
          <p:cNvPr id="12" name="Metin kutusu 11">
            <a:extLst>
              <a:ext uri="{FF2B5EF4-FFF2-40B4-BE49-F238E27FC236}">
                <a16:creationId xmlns:a16="http://schemas.microsoft.com/office/drawing/2014/main" id="{422BDAF9-48A4-4390-8F51-D017AC945D44}"/>
              </a:ext>
            </a:extLst>
          </p:cNvPr>
          <p:cNvSpPr txBox="1"/>
          <p:nvPr/>
        </p:nvSpPr>
        <p:spPr>
          <a:xfrm>
            <a:off x="-1" y="2107933"/>
            <a:ext cx="12191999" cy="4138880"/>
          </a:xfrm>
          <a:prstGeom prst="rect">
            <a:avLst/>
          </a:prstGeom>
          <a:solidFill>
            <a:schemeClr val="tx1">
              <a:lumMod val="95000"/>
              <a:lumOff val="5000"/>
            </a:schemeClr>
          </a:solidFill>
        </p:spPr>
        <p:txBody>
          <a:bodyPr wrap="square" rtlCol="0">
            <a:spAutoFit/>
          </a:bodyPr>
          <a:lstStyle/>
          <a:p>
            <a:endParaRPr lang="tr-TR" dirty="0"/>
          </a:p>
        </p:txBody>
      </p:sp>
      <p:graphicFrame>
        <p:nvGraphicFramePr>
          <p:cNvPr id="15" name="Tablo 14">
            <a:extLst>
              <a:ext uri="{FF2B5EF4-FFF2-40B4-BE49-F238E27FC236}">
                <a16:creationId xmlns:a16="http://schemas.microsoft.com/office/drawing/2014/main" id="{CB2CD9FB-114D-4BB4-BBE5-893F24D15614}"/>
              </a:ext>
            </a:extLst>
          </p:cNvPr>
          <p:cNvGraphicFramePr>
            <a:graphicFrameLocks noGrp="1"/>
          </p:cNvGraphicFramePr>
          <p:nvPr>
            <p:extLst>
              <p:ext uri="{D42A27DB-BD31-4B8C-83A1-F6EECF244321}">
                <p14:modId xmlns:p14="http://schemas.microsoft.com/office/powerpoint/2010/main" val="1782876533"/>
              </p:ext>
            </p:extLst>
          </p:nvPr>
        </p:nvGraphicFramePr>
        <p:xfrm>
          <a:off x="8010768" y="2166443"/>
          <a:ext cx="4105840" cy="3595458"/>
        </p:xfrm>
        <a:graphic>
          <a:graphicData uri="http://schemas.openxmlformats.org/drawingml/2006/table">
            <a:tbl>
              <a:tblPr firstRow="1" bandRow="1">
                <a:tableStyleId>{073A0DAA-6AF3-43AB-8588-CEC1D06C72B9}</a:tableStyleId>
              </a:tblPr>
              <a:tblGrid>
                <a:gridCol w="2438331">
                  <a:extLst>
                    <a:ext uri="{9D8B030D-6E8A-4147-A177-3AD203B41FA5}">
                      <a16:colId xmlns:a16="http://schemas.microsoft.com/office/drawing/2014/main" val="2065952067"/>
                    </a:ext>
                  </a:extLst>
                </a:gridCol>
                <a:gridCol w="1667509">
                  <a:extLst>
                    <a:ext uri="{9D8B030D-6E8A-4147-A177-3AD203B41FA5}">
                      <a16:colId xmlns:a16="http://schemas.microsoft.com/office/drawing/2014/main" val="21084271"/>
                    </a:ext>
                  </a:extLst>
                </a:gridCol>
              </a:tblGrid>
              <a:tr h="576757">
                <a:tc>
                  <a:txBody>
                    <a:bodyPr/>
                    <a:lstStyle/>
                    <a:p>
                      <a:pPr marL="0" algn="l" defTabSz="914400" rtl="0" eaLnBrk="1" latinLnBrk="0" hangingPunct="1"/>
                      <a:r>
                        <a:rPr lang="tr-TR" sz="1800" kern="1200" dirty="0" smtClean="0">
                          <a:effectLst>
                            <a:outerShdw blurRad="38100" dist="38100" dir="2700000" algn="tl">
                              <a:srgbClr val="000000">
                                <a:alpha val="43137"/>
                              </a:srgbClr>
                            </a:outerShdw>
                          </a:effectLst>
                        </a:rPr>
                        <a:t>PROJE </a:t>
                      </a:r>
                      <a:r>
                        <a:rPr lang="tr-TR" sz="1800" kern="1200" dirty="0">
                          <a:effectLst>
                            <a:outerShdw blurRad="38100" dist="38100" dir="2700000" algn="tl">
                              <a:srgbClr val="000000">
                                <a:alpha val="43137"/>
                              </a:srgbClr>
                            </a:outerShdw>
                          </a:effectLst>
                        </a:rPr>
                        <a:t>BEDELİ</a:t>
                      </a:r>
                      <a:endParaRPr lang="tr-TR" sz="1800" b="1" kern="1200" dirty="0">
                        <a:solidFill>
                          <a:schemeClr val="accent1"/>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l" defTabSz="914400" rtl="0" eaLnBrk="1" latinLnBrk="0" hangingPunct="1"/>
                      <a:r>
                        <a:rPr lang="tr-TR" sz="1800" kern="1200" dirty="0">
                          <a:effectLst>
                            <a:outerShdw blurRad="38100" dist="38100" dir="2700000" algn="tl">
                              <a:srgbClr val="000000">
                                <a:alpha val="43137"/>
                              </a:srgbClr>
                            </a:outerShdw>
                          </a:effectLst>
                        </a:rPr>
                        <a:t>21.723.800,00 TL</a:t>
                      </a:r>
                      <a:endParaRPr lang="tr-TR" sz="1800" b="1" kern="1200" dirty="0">
                        <a:solidFill>
                          <a:schemeClr val="accent1"/>
                        </a:solidFill>
                        <a:effectLst>
                          <a:outerShdw blurRad="38100" dist="38100" dir="2700000" algn="tl">
                            <a:srgbClr val="000000">
                              <a:alpha val="43137"/>
                            </a:srgbClr>
                          </a:outerShdw>
                        </a:effectLst>
                        <a:latin typeface="+mn-lt"/>
                        <a:ea typeface="+mn-ea"/>
                        <a:cs typeface="+mn-cs"/>
                      </a:endParaRPr>
                    </a:p>
                  </a:txBody>
                  <a:tcPr anchor="ctr"/>
                </a:tc>
                <a:extLst>
                  <a:ext uri="{0D108BD9-81ED-4DB2-BD59-A6C34878D82A}">
                    <a16:rowId xmlns:a16="http://schemas.microsoft.com/office/drawing/2014/main" val="4116500260"/>
                  </a:ext>
                </a:extLst>
              </a:tr>
              <a:tr h="315884">
                <a:tc>
                  <a:txBody>
                    <a:bodyPr/>
                    <a:lstStyle/>
                    <a:p>
                      <a:r>
                        <a:rPr lang="tr-TR" dirty="0">
                          <a:effectLst>
                            <a:outerShdw blurRad="38100" dist="38100" dir="2700000" algn="tl">
                              <a:srgbClr val="000000">
                                <a:alpha val="43137"/>
                              </a:srgbClr>
                            </a:outerShdw>
                          </a:effectLst>
                        </a:rPr>
                        <a:t>SÖZLEŞME TARİHİ</a:t>
                      </a:r>
                      <a:endParaRPr lang="tr-TR" b="1" dirty="0">
                        <a:solidFill>
                          <a:schemeClr val="accent1"/>
                        </a:solidFill>
                        <a:effectLst>
                          <a:outerShdw blurRad="38100" dist="38100" dir="2700000" algn="tl">
                            <a:srgbClr val="000000">
                              <a:alpha val="43137"/>
                            </a:srgbClr>
                          </a:outerShdw>
                        </a:effectLst>
                      </a:endParaRPr>
                    </a:p>
                  </a:txBody>
                  <a:tcPr anchor="ctr"/>
                </a:tc>
                <a:tc>
                  <a:txBody>
                    <a:bodyPr/>
                    <a:lstStyle/>
                    <a:p>
                      <a:r>
                        <a:rPr lang="tr-TR" dirty="0">
                          <a:effectLst>
                            <a:outerShdw blurRad="38100" dist="38100" dir="2700000" algn="tl">
                              <a:srgbClr val="000000">
                                <a:alpha val="43137"/>
                              </a:srgbClr>
                            </a:outerShdw>
                          </a:effectLst>
                        </a:rPr>
                        <a:t>05.03.2020</a:t>
                      </a:r>
                      <a:endParaRPr lang="tr-TR" b="1" dirty="0">
                        <a:solidFill>
                          <a:schemeClr val="accent1"/>
                        </a:solidFill>
                        <a:effectLst>
                          <a:outerShdw blurRad="38100" dist="38100" dir="2700000" algn="tl">
                            <a:srgbClr val="000000">
                              <a:alpha val="43137"/>
                            </a:srgbClr>
                          </a:outerShdw>
                        </a:effectLst>
                      </a:endParaRPr>
                    </a:p>
                  </a:txBody>
                  <a:tcPr anchor="ctr"/>
                </a:tc>
                <a:extLst>
                  <a:ext uri="{0D108BD9-81ED-4DB2-BD59-A6C34878D82A}">
                    <a16:rowId xmlns:a16="http://schemas.microsoft.com/office/drawing/2014/main" val="4014078011"/>
                  </a:ext>
                </a:extLst>
              </a:tr>
              <a:tr h="232756">
                <a:tc>
                  <a:txBody>
                    <a:bodyPr/>
                    <a:lstStyle/>
                    <a:p>
                      <a:r>
                        <a:rPr lang="tr-TR" dirty="0">
                          <a:effectLst>
                            <a:outerShdw blurRad="38100" dist="38100" dir="2700000" algn="tl">
                              <a:srgbClr val="000000">
                                <a:alpha val="43137"/>
                              </a:srgbClr>
                            </a:outerShdw>
                          </a:effectLst>
                        </a:rPr>
                        <a:t>YAPIM SÜRESİ</a:t>
                      </a:r>
                      <a:endParaRPr lang="tr-TR" b="1" dirty="0">
                        <a:solidFill>
                          <a:schemeClr val="accent1"/>
                        </a:solidFill>
                        <a:effectLst>
                          <a:outerShdw blurRad="38100" dist="38100" dir="2700000" algn="tl">
                            <a:srgbClr val="000000">
                              <a:alpha val="43137"/>
                            </a:srgbClr>
                          </a:outerShdw>
                        </a:effectLst>
                      </a:endParaRPr>
                    </a:p>
                  </a:txBody>
                  <a:tcPr anchor="ctr"/>
                </a:tc>
                <a:tc>
                  <a:txBody>
                    <a:bodyPr/>
                    <a:lstStyle/>
                    <a:p>
                      <a:r>
                        <a:rPr lang="tr-TR" dirty="0" smtClean="0">
                          <a:effectLst>
                            <a:outerShdw blurRad="38100" dist="38100" dir="2700000" algn="tl">
                              <a:srgbClr val="000000">
                                <a:alpha val="43137"/>
                              </a:srgbClr>
                            </a:outerShdw>
                          </a:effectLst>
                        </a:rPr>
                        <a:t>931 </a:t>
                      </a:r>
                      <a:r>
                        <a:rPr lang="tr-TR" dirty="0">
                          <a:effectLst>
                            <a:outerShdw blurRad="38100" dist="38100" dir="2700000" algn="tl">
                              <a:srgbClr val="000000">
                                <a:alpha val="43137"/>
                              </a:srgbClr>
                            </a:outerShdw>
                          </a:effectLst>
                        </a:rPr>
                        <a:t>GÜN</a:t>
                      </a:r>
                      <a:endParaRPr lang="tr-TR" b="1" dirty="0">
                        <a:solidFill>
                          <a:schemeClr val="accent1"/>
                        </a:solidFill>
                        <a:effectLst>
                          <a:outerShdw blurRad="38100" dist="38100" dir="2700000" algn="tl">
                            <a:srgbClr val="000000">
                              <a:alpha val="43137"/>
                            </a:srgbClr>
                          </a:outerShdw>
                        </a:effectLst>
                      </a:endParaRPr>
                    </a:p>
                  </a:txBody>
                  <a:tcPr anchor="ctr"/>
                </a:tc>
                <a:extLst>
                  <a:ext uri="{0D108BD9-81ED-4DB2-BD59-A6C34878D82A}">
                    <a16:rowId xmlns:a16="http://schemas.microsoft.com/office/drawing/2014/main" val="628674140"/>
                  </a:ext>
                </a:extLst>
              </a:tr>
              <a:tr h="540327">
                <a:tc>
                  <a:txBody>
                    <a:bodyPr/>
                    <a:lstStyle/>
                    <a:p>
                      <a:r>
                        <a:rPr lang="tr-TR" dirty="0">
                          <a:effectLst>
                            <a:outerShdw blurRad="38100" dist="38100" dir="2700000" algn="tl">
                              <a:srgbClr val="000000">
                                <a:alpha val="43137"/>
                              </a:srgbClr>
                            </a:outerShdw>
                          </a:effectLst>
                        </a:rPr>
                        <a:t>SÖZLEŞMEYE GÖRE</a:t>
                      </a:r>
                      <a:r>
                        <a:rPr lang="tr-TR" baseline="0" dirty="0">
                          <a:effectLst>
                            <a:outerShdw blurRad="38100" dist="38100" dir="2700000" algn="tl">
                              <a:srgbClr val="000000">
                                <a:alpha val="43137"/>
                              </a:srgbClr>
                            </a:outerShdw>
                          </a:effectLst>
                        </a:rPr>
                        <a:t> BİTİŞ TARİHİ</a:t>
                      </a:r>
                      <a:endParaRPr lang="tr-TR" b="1" dirty="0">
                        <a:solidFill>
                          <a:schemeClr val="accent1"/>
                        </a:solidFill>
                        <a:effectLst>
                          <a:outerShdw blurRad="38100" dist="38100" dir="2700000" algn="tl">
                            <a:srgbClr val="000000">
                              <a:alpha val="43137"/>
                            </a:srgbClr>
                          </a:outerShdw>
                        </a:effectLst>
                      </a:endParaRPr>
                    </a:p>
                  </a:txBody>
                  <a:tcPr anchor="ctr"/>
                </a:tc>
                <a:tc>
                  <a:txBody>
                    <a:bodyPr/>
                    <a:lstStyle/>
                    <a:p>
                      <a:r>
                        <a:rPr lang="tr-TR" dirty="0" smtClean="0">
                          <a:effectLst>
                            <a:outerShdw blurRad="38100" dist="38100" dir="2700000" algn="tl">
                              <a:srgbClr val="000000">
                                <a:alpha val="43137"/>
                              </a:srgbClr>
                            </a:outerShdw>
                          </a:effectLst>
                        </a:rPr>
                        <a:t>26.09.2022</a:t>
                      </a:r>
                      <a:endParaRPr lang="tr-TR" b="1" dirty="0">
                        <a:solidFill>
                          <a:schemeClr val="accent1"/>
                        </a:solidFill>
                        <a:effectLst>
                          <a:outerShdw blurRad="38100" dist="38100" dir="2700000" algn="tl">
                            <a:srgbClr val="000000">
                              <a:alpha val="43137"/>
                            </a:srgbClr>
                          </a:outerShdw>
                        </a:effectLst>
                      </a:endParaRPr>
                    </a:p>
                  </a:txBody>
                  <a:tcPr anchor="ctr"/>
                </a:tc>
                <a:extLst>
                  <a:ext uri="{0D108BD9-81ED-4DB2-BD59-A6C34878D82A}">
                    <a16:rowId xmlns:a16="http://schemas.microsoft.com/office/drawing/2014/main" val="1825023560"/>
                  </a:ext>
                </a:extLst>
              </a:tr>
              <a:tr h="340822">
                <a:tc>
                  <a:txBody>
                    <a:bodyPr/>
                    <a:lstStyle/>
                    <a:p>
                      <a:r>
                        <a:rPr lang="tr-TR" dirty="0">
                          <a:effectLst>
                            <a:outerShdw blurRad="38100" dist="38100" dir="2700000" algn="tl">
                              <a:srgbClr val="000000">
                                <a:alpha val="43137"/>
                              </a:srgbClr>
                            </a:outerShdw>
                          </a:effectLst>
                        </a:rPr>
                        <a:t>FİZİKİ GERÇEKLEŞME</a:t>
                      </a:r>
                      <a:endParaRPr lang="tr-TR" b="1" dirty="0">
                        <a:solidFill>
                          <a:schemeClr val="accent1"/>
                        </a:solidFill>
                        <a:effectLst>
                          <a:outerShdw blurRad="38100" dist="38100" dir="2700000" algn="tl">
                            <a:srgbClr val="000000">
                              <a:alpha val="43137"/>
                            </a:srgbClr>
                          </a:outerShdw>
                        </a:effectLst>
                      </a:endParaRPr>
                    </a:p>
                  </a:txBody>
                  <a:tcPr anchor="ctr"/>
                </a:tc>
                <a:tc>
                  <a:txBody>
                    <a:bodyPr/>
                    <a:lstStyle/>
                    <a:p>
                      <a:r>
                        <a:rPr lang="tr-TR" dirty="0" smtClean="0">
                          <a:effectLst>
                            <a:outerShdw blurRad="38100" dist="38100" dir="2700000" algn="tl">
                              <a:srgbClr val="000000">
                                <a:alpha val="43137"/>
                              </a:srgbClr>
                            </a:outerShdw>
                          </a:effectLst>
                        </a:rPr>
                        <a:t>%100</a:t>
                      </a:r>
                      <a:endParaRPr lang="tr-TR" b="1" dirty="0">
                        <a:solidFill>
                          <a:schemeClr val="accent1"/>
                        </a:solidFill>
                        <a:effectLst>
                          <a:outerShdw blurRad="38100" dist="38100" dir="2700000" algn="tl">
                            <a:srgbClr val="000000">
                              <a:alpha val="43137"/>
                            </a:srgbClr>
                          </a:outerShdw>
                        </a:effectLst>
                      </a:endParaRPr>
                    </a:p>
                  </a:txBody>
                  <a:tcPr anchor="ctr"/>
                </a:tc>
                <a:extLst>
                  <a:ext uri="{0D108BD9-81ED-4DB2-BD59-A6C34878D82A}">
                    <a16:rowId xmlns:a16="http://schemas.microsoft.com/office/drawing/2014/main" val="1325458442"/>
                  </a:ext>
                </a:extLst>
              </a:tr>
              <a:tr h="9436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kern="1200" dirty="0" smtClean="0">
                          <a:solidFill>
                            <a:schemeClr val="dk1"/>
                          </a:solidFill>
                          <a:effectLst/>
                          <a:latin typeface="+mn-lt"/>
                          <a:ea typeface="+mn-ea"/>
                          <a:cs typeface="+mn-cs"/>
                        </a:rPr>
                        <a:t>GEÇİCİ</a:t>
                      </a:r>
                      <a:r>
                        <a:rPr lang="tr-TR" sz="1800" b="1" kern="1200" baseline="0" dirty="0" smtClean="0">
                          <a:solidFill>
                            <a:schemeClr val="dk1"/>
                          </a:solidFill>
                          <a:effectLst/>
                          <a:latin typeface="+mn-lt"/>
                          <a:ea typeface="+mn-ea"/>
                          <a:cs typeface="+mn-cs"/>
                        </a:rPr>
                        <a:t> KABUL ONAY TARİHİ</a:t>
                      </a:r>
                      <a:endParaRPr lang="tr-TR" sz="1800" b="1" kern="1200" dirty="0" smtClean="0">
                        <a:solidFill>
                          <a:schemeClr val="dk1"/>
                        </a:solidFill>
                        <a:effectLst/>
                        <a:latin typeface="+mn-lt"/>
                        <a:ea typeface="+mn-ea"/>
                        <a:cs typeface="+mn-cs"/>
                      </a:endParaRPr>
                    </a:p>
                  </a:txBody>
                  <a:tcPr anchor="ctr"/>
                </a:tc>
                <a:tc>
                  <a:txBody>
                    <a:bodyPr/>
                    <a:lstStyle/>
                    <a:p>
                      <a:r>
                        <a:rPr kumimoji="0" lang="tr-TR" kern="1200" dirty="0" smtClean="0">
                          <a:solidFill>
                            <a:schemeClr val="dk1"/>
                          </a:solidFill>
                          <a:effectLst>
                            <a:outerShdw blurRad="38100" dist="38100" dir="2700000" algn="tl">
                              <a:srgbClr val="000000">
                                <a:alpha val="43137"/>
                              </a:srgbClr>
                            </a:outerShdw>
                          </a:effectLst>
                          <a:latin typeface="+mn-lt"/>
                          <a:ea typeface="+mn-ea"/>
                          <a:cs typeface="+mn-cs"/>
                        </a:rPr>
                        <a:t>13.01.2023</a:t>
                      </a:r>
                      <a:endParaRPr kumimoji="0" lang="tr-TR" kern="1200" dirty="0">
                        <a:solidFill>
                          <a:schemeClr val="dk1"/>
                        </a:solidFill>
                        <a:effectLst>
                          <a:outerShdw blurRad="38100" dist="38100" dir="2700000" algn="tl">
                            <a:srgbClr val="000000">
                              <a:alpha val="43137"/>
                            </a:srgbClr>
                          </a:outerShdw>
                        </a:effectLst>
                        <a:latin typeface="+mn-lt"/>
                        <a:ea typeface="+mn-ea"/>
                        <a:cs typeface="+mn-cs"/>
                      </a:endParaRPr>
                    </a:p>
                  </a:txBody>
                  <a:tcPr anchor="ctr"/>
                </a:tc>
                <a:extLst>
                  <a:ext uri="{0D108BD9-81ED-4DB2-BD59-A6C34878D82A}">
                    <a16:rowId xmlns:a16="http://schemas.microsoft.com/office/drawing/2014/main" val="813986888"/>
                  </a:ext>
                </a:extLst>
              </a:tr>
            </a:tbl>
          </a:graphicData>
        </a:graphic>
      </p:graphicFrame>
      <p:pic>
        <p:nvPicPr>
          <p:cNvPr id="17" name="Resim 16">
            <a:extLst>
              <a:ext uri="{FF2B5EF4-FFF2-40B4-BE49-F238E27FC236}">
                <a16:creationId xmlns:a16="http://schemas.microsoft.com/office/drawing/2014/main" id="{7C8CBD7D-F8C9-4819-A4B2-BEFE73890F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22" y="2166443"/>
            <a:ext cx="3768315" cy="4023342"/>
          </a:xfrm>
          <a:prstGeom prst="roundRect">
            <a:avLst>
              <a:gd name="adj" fmla="val 16667"/>
            </a:avLst>
          </a:prstGeom>
          <a:ln w="38100">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3360" y="2166443"/>
            <a:ext cx="4042017" cy="4023342"/>
          </a:xfrm>
          <a:prstGeom prst="roundRect">
            <a:avLst>
              <a:gd name="adj" fmla="val 16667"/>
            </a:avLst>
          </a:prstGeom>
          <a:ln w="38100">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45942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a:extLst>
              <a:ext uri="{FF2B5EF4-FFF2-40B4-BE49-F238E27FC236}">
                <a16:creationId xmlns:a16="http://schemas.microsoft.com/office/drawing/2014/main" id="{7762B6ED-CC5B-4F97-8400-04F7A8DA0345}"/>
              </a:ext>
            </a:extLst>
          </p:cNvPr>
          <p:cNvSpPr>
            <a:spLocks noGrp="1"/>
          </p:cNvSpPr>
          <p:nvPr>
            <p:ph type="ctrTitle"/>
          </p:nvPr>
        </p:nvSpPr>
        <p:spPr>
          <a:xfrm>
            <a:off x="517530" y="706328"/>
            <a:ext cx="10927484" cy="1142581"/>
          </a:xfrm>
        </p:spPr>
        <p:txBody>
          <a:bodyPr/>
          <a:lstStyle/>
          <a:p>
            <a:pPr>
              <a:defRPr/>
            </a:pPr>
            <a:r>
              <a:rPr lang="tr-TR" sz="4000" b="1" i="1" dirty="0">
                <a:solidFill>
                  <a:schemeClr val="accent1"/>
                </a:solidFill>
                <a:effectLst>
                  <a:outerShdw blurRad="38100" dist="38100" dir="2700000" algn="tl">
                    <a:srgbClr val="000000">
                      <a:alpha val="43137"/>
                    </a:srgbClr>
                  </a:outerShdw>
                </a:effectLst>
                <a:latin typeface="Bebas Neue" panose="020B0606020202050201" pitchFamily="34" charset="-94"/>
              </a:rPr>
              <a:t>2022 YILI İÇİN YAPIMI ONAYLANAN PROJELER</a:t>
            </a:r>
          </a:p>
        </p:txBody>
      </p:sp>
      <p:sp>
        <p:nvSpPr>
          <p:cNvPr id="13" name="Rectangle 20">
            <a:extLst>
              <a:ext uri="{FF2B5EF4-FFF2-40B4-BE49-F238E27FC236}">
                <a16:creationId xmlns:a16="http://schemas.microsoft.com/office/drawing/2014/main" id="{F2AB5694-8D32-4F46-B223-C82B2BC9C7E2}"/>
              </a:ext>
            </a:extLst>
          </p:cNvPr>
          <p:cNvSpPr/>
          <p:nvPr/>
        </p:nvSpPr>
        <p:spPr>
          <a:xfrm>
            <a:off x="0" y="6246813"/>
            <a:ext cx="12192000" cy="630237"/>
          </a:xfrm>
          <a:prstGeom prst="rect">
            <a:avLst/>
          </a:prstGeom>
          <a:solidFill>
            <a:schemeClr val="accent2">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600" dirty="0">
              <a:solidFill>
                <a:schemeClr val="tx1"/>
              </a:solidFill>
              <a:highlight>
                <a:srgbClr val="E68C2A"/>
              </a:highlight>
            </a:endParaRPr>
          </a:p>
        </p:txBody>
      </p:sp>
      <p:sp>
        <p:nvSpPr>
          <p:cNvPr id="14" name="Metin kutusu 13"/>
          <p:cNvSpPr txBox="1"/>
          <p:nvPr/>
        </p:nvSpPr>
        <p:spPr>
          <a:xfrm>
            <a:off x="0" y="2060064"/>
            <a:ext cx="12192000" cy="4193400"/>
          </a:xfrm>
          <a:prstGeom prst="rect">
            <a:avLst/>
          </a:prstGeom>
          <a:solidFill>
            <a:schemeClr val="tx1">
              <a:lumMod val="95000"/>
              <a:lumOff val="5000"/>
            </a:schemeClr>
          </a:solidFill>
        </p:spPr>
        <p:txBody>
          <a:bodyPr wrap="square" rtlCol="0">
            <a:spAutoFit/>
          </a:bodyPr>
          <a:lstStyle/>
          <a:p>
            <a:endParaRPr lang="tr-TR" dirty="0"/>
          </a:p>
        </p:txBody>
      </p:sp>
      <p:sp>
        <p:nvSpPr>
          <p:cNvPr id="16" name="Dikdörtgen 15"/>
          <p:cNvSpPr/>
          <p:nvPr/>
        </p:nvSpPr>
        <p:spPr>
          <a:xfrm>
            <a:off x="858836" y="2188604"/>
            <a:ext cx="8101134" cy="523220"/>
          </a:xfrm>
          <a:prstGeom prst="rect">
            <a:avLst/>
          </a:prstGeom>
        </p:spPr>
        <p:txBody>
          <a:bodyPr wrap="square">
            <a:spAutoFit/>
          </a:bodyPr>
          <a:lstStyle/>
          <a:p>
            <a:r>
              <a:rPr lang="tr-TR" sz="2800" b="1" dirty="0" smtClean="0">
                <a:solidFill>
                  <a:schemeClr val="accent6"/>
                </a:solidFill>
                <a:latin typeface="Bebas Neue" panose="020B0606020202050201" pitchFamily="34" charset="-94"/>
              </a:rPr>
              <a:t>TIP FAKÜLTESİ MORFOLOJİ BİNASI YAPIMI</a:t>
            </a:r>
            <a:endParaRPr lang="tr-TR" sz="2800" b="1" dirty="0">
              <a:solidFill>
                <a:schemeClr val="accent6"/>
              </a:solidFill>
              <a:latin typeface="Bebas Neue" panose="020B0606020202050201" pitchFamily="34" charset="-94"/>
            </a:endParaRPr>
          </a:p>
        </p:txBody>
      </p:sp>
      <p:sp>
        <p:nvSpPr>
          <p:cNvPr id="20" name="Dikdörtgen 19"/>
          <p:cNvSpPr/>
          <p:nvPr/>
        </p:nvSpPr>
        <p:spPr>
          <a:xfrm>
            <a:off x="858835" y="2799812"/>
            <a:ext cx="10418765" cy="1384995"/>
          </a:xfrm>
          <a:prstGeom prst="rect">
            <a:avLst/>
          </a:prstGeom>
        </p:spPr>
        <p:txBody>
          <a:bodyPr wrap="square">
            <a:spAutoFit/>
          </a:bodyPr>
          <a:lstStyle/>
          <a:p>
            <a:r>
              <a:rPr lang="tr-TR" altLang="tr-TR" sz="2800" b="1" dirty="0" smtClean="0">
                <a:solidFill>
                  <a:schemeClr val="accent6"/>
                </a:solidFill>
                <a:latin typeface="Bebas Neue" panose="020B0606020202050201" pitchFamily="34" charset="-94"/>
              </a:rPr>
              <a:t>TEKNİK VE SOSYAL BİLİMLER MESLEK YÜKSEKOKULU BİNASI YAPIMI</a:t>
            </a:r>
          </a:p>
          <a:p>
            <a:endParaRPr lang="tr-TR" altLang="tr-TR" sz="2800" b="1" dirty="0">
              <a:solidFill>
                <a:schemeClr val="accent6"/>
              </a:solidFill>
              <a:latin typeface="Bebas Neue" panose="020B0606020202050201" pitchFamily="34" charset="-94"/>
            </a:endParaRPr>
          </a:p>
        </p:txBody>
      </p:sp>
      <p:sp>
        <p:nvSpPr>
          <p:cNvPr id="21" name="Ok: Sağ 4">
            <a:extLst>
              <a:ext uri="{FF2B5EF4-FFF2-40B4-BE49-F238E27FC236}">
                <a16:creationId xmlns:a16="http://schemas.microsoft.com/office/drawing/2014/main" id="{4CF89546-C7D3-46A3-B4B8-9DBE2C447C74}"/>
              </a:ext>
            </a:extLst>
          </p:cNvPr>
          <p:cNvSpPr/>
          <p:nvPr/>
        </p:nvSpPr>
        <p:spPr>
          <a:xfrm>
            <a:off x="281040" y="2205153"/>
            <a:ext cx="455612"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23" name="Ok: Sağ 4">
            <a:extLst>
              <a:ext uri="{FF2B5EF4-FFF2-40B4-BE49-F238E27FC236}">
                <a16:creationId xmlns:a16="http://schemas.microsoft.com/office/drawing/2014/main" id="{4CF89546-C7D3-46A3-B4B8-9DBE2C447C74}"/>
              </a:ext>
            </a:extLst>
          </p:cNvPr>
          <p:cNvSpPr/>
          <p:nvPr/>
        </p:nvSpPr>
        <p:spPr>
          <a:xfrm>
            <a:off x="228488" y="3445284"/>
            <a:ext cx="455612"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10" name="Dikdörtgen 9"/>
          <p:cNvSpPr/>
          <p:nvPr/>
        </p:nvSpPr>
        <p:spPr>
          <a:xfrm>
            <a:off x="858833" y="3974759"/>
            <a:ext cx="10340299" cy="954107"/>
          </a:xfrm>
          <a:prstGeom prst="rect">
            <a:avLst/>
          </a:prstGeom>
        </p:spPr>
        <p:txBody>
          <a:bodyPr wrap="square">
            <a:spAutoFit/>
          </a:bodyPr>
          <a:lstStyle/>
          <a:p>
            <a:pPr eaLnBrk="1" hangingPunct="1"/>
            <a:r>
              <a:rPr lang="tr-TR" altLang="tr-TR" sz="2800" b="1" dirty="0">
                <a:solidFill>
                  <a:schemeClr val="accent6"/>
                </a:solidFill>
                <a:latin typeface="Bebas Neue" panose="020B0606020202050201" pitchFamily="34" charset="-94"/>
              </a:rPr>
              <a:t>YEŞİL ALAN MÜDÜRLÜĞÜ BİNASI YAPIMI VE BILDIRCIN-KEKLİK ÜRETİM TESİSİ YAPIMI</a:t>
            </a:r>
            <a:endParaRPr lang="en-US" altLang="tr-TR" sz="2800" b="1" dirty="0">
              <a:solidFill>
                <a:schemeClr val="accent6"/>
              </a:solidFill>
              <a:latin typeface="Bebas Neue" panose="020B0606020202050201" pitchFamily="34" charset="-94"/>
            </a:endParaRPr>
          </a:p>
        </p:txBody>
      </p:sp>
      <p:sp>
        <p:nvSpPr>
          <p:cNvPr id="22" name="Dikdörtgen 21"/>
          <p:cNvSpPr/>
          <p:nvPr/>
        </p:nvSpPr>
        <p:spPr>
          <a:xfrm>
            <a:off x="858833" y="3432000"/>
            <a:ext cx="10352689" cy="523220"/>
          </a:xfrm>
          <a:prstGeom prst="rect">
            <a:avLst/>
          </a:prstGeom>
        </p:spPr>
        <p:txBody>
          <a:bodyPr wrap="square">
            <a:spAutoFit/>
          </a:bodyPr>
          <a:lstStyle/>
          <a:p>
            <a:pPr eaLnBrk="1" hangingPunct="1"/>
            <a:r>
              <a:rPr lang="tr-TR" altLang="tr-TR" sz="2800" b="1" dirty="0" smtClean="0">
                <a:solidFill>
                  <a:schemeClr val="accent6"/>
                </a:solidFill>
                <a:latin typeface="Bebas Neue" panose="020B0606020202050201" pitchFamily="34" charset="-94"/>
              </a:rPr>
              <a:t>ARITMA </a:t>
            </a:r>
            <a:r>
              <a:rPr lang="tr-TR" altLang="tr-TR" sz="2800" b="1" dirty="0">
                <a:solidFill>
                  <a:schemeClr val="accent6"/>
                </a:solidFill>
                <a:latin typeface="Bebas Neue" panose="020B0606020202050201" pitchFamily="34" charset="-94"/>
              </a:rPr>
              <a:t>SİSTEMİ MERKEZİ REVİZYONU</a:t>
            </a:r>
            <a:endParaRPr lang="en-US" altLang="tr-TR" sz="2800" b="1" dirty="0">
              <a:solidFill>
                <a:schemeClr val="accent6"/>
              </a:solidFill>
              <a:latin typeface="Bebas Neue" panose="020B0606020202050201" pitchFamily="34" charset="-94"/>
            </a:endParaRPr>
          </a:p>
        </p:txBody>
      </p:sp>
      <p:sp>
        <p:nvSpPr>
          <p:cNvPr id="24" name="Dikdörtgen 23"/>
          <p:cNvSpPr/>
          <p:nvPr/>
        </p:nvSpPr>
        <p:spPr>
          <a:xfrm>
            <a:off x="858833" y="4823166"/>
            <a:ext cx="10779276" cy="954107"/>
          </a:xfrm>
          <a:prstGeom prst="rect">
            <a:avLst/>
          </a:prstGeom>
        </p:spPr>
        <p:txBody>
          <a:bodyPr wrap="square">
            <a:spAutoFit/>
          </a:bodyPr>
          <a:lstStyle/>
          <a:p>
            <a:r>
              <a:rPr lang="en-US" altLang="tr-TR" sz="2800" b="1" dirty="0">
                <a:solidFill>
                  <a:schemeClr val="accent6"/>
                </a:solidFill>
                <a:latin typeface="Bebas Neue" panose="020B0606020202050201" pitchFamily="34" charset="-94"/>
              </a:rPr>
              <a:t>SAĞLIK HİZMETLERİ MYO - SAĞLIK YÜKSEKOKULU BİNASI YAPIMI VE ÇEVRE DÜZENLEMESİ </a:t>
            </a:r>
            <a:r>
              <a:rPr lang="tr-TR" altLang="tr-TR" sz="2800" b="1" dirty="0" smtClean="0">
                <a:solidFill>
                  <a:schemeClr val="accent6"/>
                </a:solidFill>
                <a:latin typeface="Bebas Neue" panose="020B0606020202050201" pitchFamily="34" charset="-94"/>
              </a:rPr>
              <a:t>İKMAL </a:t>
            </a:r>
            <a:r>
              <a:rPr lang="en-US" altLang="tr-TR" sz="2800" b="1" dirty="0" smtClean="0">
                <a:solidFill>
                  <a:schemeClr val="accent6"/>
                </a:solidFill>
                <a:latin typeface="Bebas Neue" panose="020B0606020202050201" pitchFamily="34" charset="-94"/>
              </a:rPr>
              <a:t>YAPIM </a:t>
            </a:r>
            <a:r>
              <a:rPr lang="en-US" altLang="tr-TR" sz="2800" b="1" dirty="0">
                <a:solidFill>
                  <a:schemeClr val="accent6"/>
                </a:solidFill>
                <a:latin typeface="Bebas Neue" panose="020B0606020202050201" pitchFamily="34" charset="-94"/>
              </a:rPr>
              <a:t>İŞİ</a:t>
            </a:r>
          </a:p>
        </p:txBody>
      </p:sp>
      <p:sp>
        <p:nvSpPr>
          <p:cNvPr id="25" name="Ok: Sağ 4">
            <a:extLst>
              <a:ext uri="{FF2B5EF4-FFF2-40B4-BE49-F238E27FC236}">
                <a16:creationId xmlns:a16="http://schemas.microsoft.com/office/drawing/2014/main" id="{4CF89546-C7D3-46A3-B4B8-9DBE2C447C74}"/>
              </a:ext>
            </a:extLst>
          </p:cNvPr>
          <p:cNvSpPr/>
          <p:nvPr/>
        </p:nvSpPr>
        <p:spPr>
          <a:xfrm>
            <a:off x="260020" y="4043313"/>
            <a:ext cx="455612"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26" name="Ok: Sağ 4">
            <a:extLst>
              <a:ext uri="{FF2B5EF4-FFF2-40B4-BE49-F238E27FC236}">
                <a16:creationId xmlns:a16="http://schemas.microsoft.com/office/drawing/2014/main" id="{4CF89546-C7D3-46A3-B4B8-9DBE2C447C74}"/>
              </a:ext>
            </a:extLst>
          </p:cNvPr>
          <p:cNvSpPr/>
          <p:nvPr/>
        </p:nvSpPr>
        <p:spPr>
          <a:xfrm>
            <a:off x="228488" y="4805992"/>
            <a:ext cx="455612"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27" name="Ok: Sağ 4">
            <a:extLst>
              <a:ext uri="{FF2B5EF4-FFF2-40B4-BE49-F238E27FC236}">
                <a16:creationId xmlns:a16="http://schemas.microsoft.com/office/drawing/2014/main" id="{4CF89546-C7D3-46A3-B4B8-9DBE2C447C74}"/>
              </a:ext>
            </a:extLst>
          </p:cNvPr>
          <p:cNvSpPr/>
          <p:nvPr/>
        </p:nvSpPr>
        <p:spPr>
          <a:xfrm>
            <a:off x="281041" y="2787796"/>
            <a:ext cx="455612"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28" name="Ok: Sağ 4">
            <a:extLst>
              <a:ext uri="{FF2B5EF4-FFF2-40B4-BE49-F238E27FC236}">
                <a16:creationId xmlns:a16="http://schemas.microsoft.com/office/drawing/2014/main" id="{4CF89546-C7D3-46A3-B4B8-9DBE2C447C74}"/>
              </a:ext>
            </a:extLst>
          </p:cNvPr>
          <p:cNvSpPr/>
          <p:nvPr/>
        </p:nvSpPr>
        <p:spPr>
          <a:xfrm>
            <a:off x="289724" y="5709696"/>
            <a:ext cx="455612"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2" name="Metin kutusu 1"/>
          <p:cNvSpPr txBox="1"/>
          <p:nvPr/>
        </p:nvSpPr>
        <p:spPr>
          <a:xfrm>
            <a:off x="843615" y="5721836"/>
            <a:ext cx="8005157" cy="800219"/>
          </a:xfrm>
          <a:prstGeom prst="rect">
            <a:avLst/>
          </a:prstGeom>
          <a:noFill/>
        </p:spPr>
        <p:txBody>
          <a:bodyPr wrap="square" rtlCol="0">
            <a:spAutoFit/>
          </a:bodyPr>
          <a:lstStyle/>
          <a:p>
            <a:pPr eaLnBrk="1" hangingPunct="1"/>
            <a:r>
              <a:rPr lang="tr-TR" altLang="tr-TR" sz="2800" b="1" dirty="0" smtClean="0">
                <a:solidFill>
                  <a:schemeClr val="accent6"/>
                </a:solidFill>
                <a:latin typeface="Bebas Neue" panose="020B0606020202050201" pitchFamily="34" charset="-94"/>
              </a:rPr>
              <a:t>MERKEZİ ÖĞRENCİ KAFETERYASI </a:t>
            </a:r>
            <a:r>
              <a:rPr lang="tr-TR" altLang="tr-TR" sz="2800" b="1" dirty="0">
                <a:solidFill>
                  <a:schemeClr val="accent6"/>
                </a:solidFill>
                <a:latin typeface="Bebas Neue" panose="020B0606020202050201" pitchFamily="34" charset="-94"/>
              </a:rPr>
              <a:t>YAPIMI</a:t>
            </a:r>
            <a:endParaRPr lang="en-US" altLang="tr-TR" sz="2800" b="1" dirty="0">
              <a:solidFill>
                <a:schemeClr val="accent6"/>
              </a:solidFill>
              <a:latin typeface="Bebas Neue" panose="020B0606020202050201" pitchFamily="34" charset="-94"/>
            </a:endParaRPr>
          </a:p>
          <a:p>
            <a:endParaRPr lang="tr-TR" dirty="0"/>
          </a:p>
        </p:txBody>
      </p:sp>
    </p:spTree>
    <p:extLst>
      <p:ext uri="{BB962C8B-B14F-4D97-AF65-F5344CB8AC3E}">
        <p14:creationId xmlns:p14="http://schemas.microsoft.com/office/powerpoint/2010/main" val="38825785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8637" y="531205"/>
            <a:ext cx="10142485" cy="924913"/>
          </a:xfrm>
        </p:spPr>
        <p:txBody>
          <a:bodyPr>
            <a:normAutofit fontScale="90000"/>
          </a:bodyPr>
          <a:lstStyle/>
          <a:p>
            <a:pPr algn="ctr"/>
            <a:r>
              <a:rPr lang="tr-TR" sz="2400" b="1" dirty="0" smtClean="0"/>
              <a:t/>
            </a:r>
            <a:br>
              <a:rPr lang="tr-TR" sz="2400" b="1" dirty="0" smtClean="0"/>
            </a:br>
            <a:r>
              <a:rPr lang="tr-TR" sz="2400" b="1" dirty="0" smtClean="0"/>
              <a:t/>
            </a:r>
            <a:br>
              <a:rPr lang="tr-TR" sz="2400" b="1" dirty="0" smtClean="0"/>
            </a:br>
            <a:r>
              <a:rPr lang="tr-TR" sz="2400" b="1" i="1" dirty="0" smtClean="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DEVAM EDEN ÇALIŞMALARIMIZ</a:t>
            </a:r>
            <a:br>
              <a:rPr lang="tr-TR" sz="2400" b="1" i="1" dirty="0" smtClean="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br>
            <a:endParaRPr lang="tr-TR" sz="2400" b="1" i="1" dirty="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307707224"/>
              </p:ext>
            </p:extLst>
          </p:nvPr>
        </p:nvGraphicFramePr>
        <p:xfrm>
          <a:off x="420413" y="1437245"/>
          <a:ext cx="11246069" cy="3518750"/>
        </p:xfrm>
        <a:graphic>
          <a:graphicData uri="http://schemas.openxmlformats.org/drawingml/2006/table">
            <a:tbl>
              <a:tblPr>
                <a:tableStyleId>{5C22544A-7EE6-4342-B048-85BDC9FD1C3A}</a:tableStyleId>
              </a:tblPr>
              <a:tblGrid>
                <a:gridCol w="357353">
                  <a:extLst>
                    <a:ext uri="{9D8B030D-6E8A-4147-A177-3AD203B41FA5}">
                      <a16:colId xmlns:a16="http://schemas.microsoft.com/office/drawing/2014/main" val="3778125981"/>
                    </a:ext>
                  </a:extLst>
                </a:gridCol>
                <a:gridCol w="1537009">
                  <a:extLst>
                    <a:ext uri="{9D8B030D-6E8A-4147-A177-3AD203B41FA5}">
                      <a16:colId xmlns:a16="http://schemas.microsoft.com/office/drawing/2014/main" val="1661259366"/>
                    </a:ext>
                  </a:extLst>
                </a:gridCol>
                <a:gridCol w="964453">
                  <a:extLst>
                    <a:ext uri="{9D8B030D-6E8A-4147-A177-3AD203B41FA5}">
                      <a16:colId xmlns:a16="http://schemas.microsoft.com/office/drawing/2014/main" val="3653590542"/>
                    </a:ext>
                  </a:extLst>
                </a:gridCol>
                <a:gridCol w="1147441">
                  <a:extLst>
                    <a:ext uri="{9D8B030D-6E8A-4147-A177-3AD203B41FA5}">
                      <a16:colId xmlns:a16="http://schemas.microsoft.com/office/drawing/2014/main" val="794759296"/>
                    </a:ext>
                  </a:extLst>
                </a:gridCol>
                <a:gridCol w="912586">
                  <a:extLst>
                    <a:ext uri="{9D8B030D-6E8A-4147-A177-3AD203B41FA5}">
                      <a16:colId xmlns:a16="http://schemas.microsoft.com/office/drawing/2014/main" val="1229293619"/>
                    </a:ext>
                  </a:extLst>
                </a:gridCol>
                <a:gridCol w="564836">
                  <a:extLst>
                    <a:ext uri="{9D8B030D-6E8A-4147-A177-3AD203B41FA5}">
                      <a16:colId xmlns:a16="http://schemas.microsoft.com/office/drawing/2014/main" val="3474599249"/>
                    </a:ext>
                  </a:extLst>
                </a:gridCol>
                <a:gridCol w="906612">
                  <a:extLst>
                    <a:ext uri="{9D8B030D-6E8A-4147-A177-3AD203B41FA5}">
                      <a16:colId xmlns:a16="http://schemas.microsoft.com/office/drawing/2014/main" val="2443968784"/>
                    </a:ext>
                  </a:extLst>
                </a:gridCol>
                <a:gridCol w="798787">
                  <a:extLst>
                    <a:ext uri="{9D8B030D-6E8A-4147-A177-3AD203B41FA5}">
                      <a16:colId xmlns:a16="http://schemas.microsoft.com/office/drawing/2014/main" val="1585260040"/>
                    </a:ext>
                  </a:extLst>
                </a:gridCol>
                <a:gridCol w="515007">
                  <a:extLst>
                    <a:ext uri="{9D8B030D-6E8A-4147-A177-3AD203B41FA5}">
                      <a16:colId xmlns:a16="http://schemas.microsoft.com/office/drawing/2014/main" val="1454919864"/>
                    </a:ext>
                  </a:extLst>
                </a:gridCol>
                <a:gridCol w="746783">
                  <a:extLst>
                    <a:ext uri="{9D8B030D-6E8A-4147-A177-3AD203B41FA5}">
                      <a16:colId xmlns:a16="http://schemas.microsoft.com/office/drawing/2014/main" val="2864691460"/>
                    </a:ext>
                  </a:extLst>
                </a:gridCol>
                <a:gridCol w="804845">
                  <a:extLst>
                    <a:ext uri="{9D8B030D-6E8A-4147-A177-3AD203B41FA5}">
                      <a16:colId xmlns:a16="http://schemas.microsoft.com/office/drawing/2014/main" val="325807047"/>
                    </a:ext>
                  </a:extLst>
                </a:gridCol>
                <a:gridCol w="718606">
                  <a:extLst>
                    <a:ext uri="{9D8B030D-6E8A-4147-A177-3AD203B41FA5}">
                      <a16:colId xmlns:a16="http://schemas.microsoft.com/office/drawing/2014/main" val="1355553295"/>
                    </a:ext>
                  </a:extLst>
                </a:gridCol>
                <a:gridCol w="598754">
                  <a:extLst>
                    <a:ext uri="{9D8B030D-6E8A-4147-A177-3AD203B41FA5}">
                      <a16:colId xmlns:a16="http://schemas.microsoft.com/office/drawing/2014/main" val="2498169385"/>
                    </a:ext>
                  </a:extLst>
                </a:gridCol>
                <a:gridCol w="672997">
                  <a:extLst>
                    <a:ext uri="{9D8B030D-6E8A-4147-A177-3AD203B41FA5}">
                      <a16:colId xmlns:a16="http://schemas.microsoft.com/office/drawing/2014/main" val="2487616652"/>
                    </a:ext>
                  </a:extLst>
                </a:gridCol>
              </a:tblGrid>
              <a:tr h="348703">
                <a:tc gridSpan="14">
                  <a:txBody>
                    <a:bodyPr/>
                    <a:lstStyle/>
                    <a:p>
                      <a:pPr algn="ctr" fontAlgn="ctr"/>
                      <a:endParaRPr lang="tr-TR" sz="2000" b="1" i="0" u="none" strike="noStrike" dirty="0">
                        <a:solidFill>
                          <a:srgbClr val="000000"/>
                        </a:solidFill>
                        <a:effectLst/>
                        <a:latin typeface="Calibri" panose="020F0502020204030204" pitchFamily="34" charset="0"/>
                      </a:endParaRPr>
                    </a:p>
                  </a:txBody>
                  <a:tcPr marL="6360" marR="6360" marT="636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754376077"/>
                  </a:ext>
                </a:extLst>
              </a:tr>
              <a:tr h="962767">
                <a:tc>
                  <a:txBody>
                    <a:bodyPr/>
                    <a:lstStyle/>
                    <a:p>
                      <a:pPr algn="ctr" fontAlgn="ctr"/>
                      <a:r>
                        <a:rPr lang="tr-TR" sz="1100" b="1" u="none" strike="noStrike">
                          <a:effectLst/>
                        </a:rPr>
                        <a:t>S.NO</a:t>
                      </a:r>
                      <a:endParaRPr lang="tr-TR" sz="1100" b="1" i="0" u="none" strike="noStrike">
                        <a:solidFill>
                          <a:srgbClr val="000000"/>
                        </a:solidFill>
                        <a:effectLst/>
                        <a:latin typeface="Calibri" panose="020F0502020204030204" pitchFamily="34" charset="0"/>
                      </a:endParaRPr>
                    </a:p>
                  </a:txBody>
                  <a:tcPr marL="6360" marR="6360" marT="6360" marB="0" anchor="ctr"/>
                </a:tc>
                <a:tc>
                  <a:txBody>
                    <a:bodyPr/>
                    <a:lstStyle/>
                    <a:p>
                      <a:pPr algn="ctr" fontAlgn="ctr"/>
                      <a:r>
                        <a:rPr lang="tr-TR" sz="1100" b="1" u="none" strike="noStrike">
                          <a:effectLst/>
                        </a:rPr>
                        <a:t>İŞİN ADI</a:t>
                      </a:r>
                      <a:endParaRPr lang="tr-TR" sz="1100" b="1" i="0" u="none" strike="noStrike">
                        <a:solidFill>
                          <a:srgbClr val="000000"/>
                        </a:solidFill>
                        <a:effectLst/>
                        <a:latin typeface="Calibri" panose="020F0502020204030204" pitchFamily="34" charset="0"/>
                      </a:endParaRPr>
                    </a:p>
                  </a:txBody>
                  <a:tcPr marL="6360" marR="6360" marT="6360" marB="0" anchor="ctr"/>
                </a:tc>
                <a:tc>
                  <a:txBody>
                    <a:bodyPr/>
                    <a:lstStyle/>
                    <a:p>
                      <a:pPr algn="ctr" fontAlgn="ctr"/>
                      <a:r>
                        <a:rPr lang="tr-TR" sz="1100" b="1" u="none" strike="noStrike" dirty="0">
                          <a:effectLst/>
                        </a:rPr>
                        <a:t>İHALE </a:t>
                      </a:r>
                      <a:br>
                        <a:rPr lang="tr-TR" sz="1100" b="1" u="none" strike="noStrike" dirty="0">
                          <a:effectLst/>
                        </a:rPr>
                      </a:br>
                      <a:r>
                        <a:rPr lang="tr-TR" sz="1100" b="1" u="none" strike="noStrike" dirty="0">
                          <a:effectLst/>
                        </a:rPr>
                        <a:t>TARİHİ</a:t>
                      </a:r>
                      <a:endParaRPr lang="tr-TR" sz="1100" b="1" i="0" u="none" strike="noStrike" dirty="0">
                        <a:solidFill>
                          <a:srgbClr val="000000"/>
                        </a:solidFill>
                        <a:effectLst/>
                        <a:latin typeface="Calibri" panose="020F0502020204030204" pitchFamily="34" charset="0"/>
                      </a:endParaRPr>
                    </a:p>
                  </a:txBody>
                  <a:tcPr marL="6360" marR="6360" marT="6360" marB="0" anchor="ctr"/>
                </a:tc>
                <a:tc>
                  <a:txBody>
                    <a:bodyPr/>
                    <a:lstStyle/>
                    <a:p>
                      <a:pPr algn="ctr" fontAlgn="ctr"/>
                      <a:r>
                        <a:rPr lang="tr-TR" sz="1100" b="1" u="none" strike="noStrike" dirty="0">
                          <a:effectLst/>
                        </a:rPr>
                        <a:t>FİRMA ADI</a:t>
                      </a:r>
                      <a:endParaRPr lang="tr-TR" sz="1100" b="1" i="0" u="none" strike="noStrike" dirty="0">
                        <a:solidFill>
                          <a:srgbClr val="000000"/>
                        </a:solidFill>
                        <a:effectLst/>
                        <a:latin typeface="Calibri" panose="020F0502020204030204" pitchFamily="34" charset="0"/>
                      </a:endParaRPr>
                    </a:p>
                  </a:txBody>
                  <a:tcPr marL="6360" marR="6360" marT="6360" marB="0" anchor="ctr"/>
                </a:tc>
                <a:tc>
                  <a:txBody>
                    <a:bodyPr/>
                    <a:lstStyle/>
                    <a:p>
                      <a:pPr algn="ctr" fontAlgn="ctr"/>
                      <a:r>
                        <a:rPr lang="tr-TR" sz="1100" b="1" u="none" strike="noStrike" dirty="0">
                          <a:effectLst/>
                        </a:rPr>
                        <a:t>SÖZLEŞME </a:t>
                      </a:r>
                      <a:br>
                        <a:rPr lang="tr-TR" sz="1100" b="1" u="none" strike="noStrike" dirty="0">
                          <a:effectLst/>
                        </a:rPr>
                      </a:br>
                      <a:r>
                        <a:rPr lang="tr-TR" sz="1100" b="1" u="none" strike="noStrike" dirty="0">
                          <a:effectLst/>
                        </a:rPr>
                        <a:t>BEDELİ</a:t>
                      </a:r>
                      <a:endParaRPr lang="tr-TR" sz="1100" b="1" i="0" u="none" strike="noStrike" dirty="0">
                        <a:solidFill>
                          <a:srgbClr val="000000"/>
                        </a:solidFill>
                        <a:effectLst/>
                        <a:latin typeface="Calibri" panose="020F0502020204030204" pitchFamily="34" charset="0"/>
                      </a:endParaRPr>
                    </a:p>
                  </a:txBody>
                  <a:tcPr marL="6360" marR="6360" marT="6360" marB="0" anchor="ctr"/>
                </a:tc>
                <a:tc>
                  <a:txBody>
                    <a:bodyPr/>
                    <a:lstStyle/>
                    <a:p>
                      <a:pPr algn="ctr" fontAlgn="ctr"/>
                      <a:r>
                        <a:rPr lang="tr-TR" sz="1100" b="1" u="none" strike="noStrike" dirty="0">
                          <a:effectLst/>
                        </a:rPr>
                        <a:t>EK SÖZLEŞME </a:t>
                      </a:r>
                      <a:br>
                        <a:rPr lang="tr-TR" sz="1100" b="1" u="none" strike="noStrike" dirty="0">
                          <a:effectLst/>
                        </a:rPr>
                      </a:br>
                      <a:r>
                        <a:rPr lang="tr-TR" sz="1100" b="1" u="none" strike="noStrike" dirty="0">
                          <a:effectLst/>
                        </a:rPr>
                        <a:t>BEDELİ</a:t>
                      </a:r>
                      <a:endParaRPr lang="tr-TR" sz="1100" b="1" i="0" u="none" strike="noStrike" dirty="0">
                        <a:solidFill>
                          <a:srgbClr val="000000"/>
                        </a:solidFill>
                        <a:effectLst/>
                        <a:latin typeface="Calibri" panose="020F0502020204030204" pitchFamily="34" charset="0"/>
                      </a:endParaRPr>
                    </a:p>
                  </a:txBody>
                  <a:tcPr marL="6360" marR="6360" marT="6360" marB="0" anchor="ctr"/>
                </a:tc>
                <a:tc>
                  <a:txBody>
                    <a:bodyPr/>
                    <a:lstStyle/>
                    <a:p>
                      <a:pPr algn="ctr" fontAlgn="ctr"/>
                      <a:r>
                        <a:rPr lang="tr-TR" sz="1100" b="1" u="none" strike="noStrike">
                          <a:effectLst/>
                        </a:rPr>
                        <a:t>YAKLAŞIK</a:t>
                      </a:r>
                      <a:br>
                        <a:rPr lang="tr-TR" sz="1100" b="1" u="none" strike="noStrike">
                          <a:effectLst/>
                        </a:rPr>
                      </a:br>
                      <a:r>
                        <a:rPr lang="tr-TR" sz="1100" b="1" u="none" strike="noStrike">
                          <a:effectLst/>
                        </a:rPr>
                        <a:t> MALİYET</a:t>
                      </a:r>
                      <a:endParaRPr lang="tr-TR" sz="1100" b="1" i="0" u="none" strike="noStrike">
                        <a:solidFill>
                          <a:srgbClr val="000000"/>
                        </a:solidFill>
                        <a:effectLst/>
                        <a:latin typeface="Calibri" panose="020F0502020204030204" pitchFamily="34" charset="0"/>
                      </a:endParaRPr>
                    </a:p>
                  </a:txBody>
                  <a:tcPr marL="6360" marR="6360" marT="6360" marB="0" anchor="ctr"/>
                </a:tc>
                <a:tc>
                  <a:txBody>
                    <a:bodyPr/>
                    <a:lstStyle/>
                    <a:p>
                      <a:pPr algn="ctr" fontAlgn="ctr"/>
                      <a:r>
                        <a:rPr lang="tr-TR" sz="1100" b="1" u="none" strike="noStrike">
                          <a:effectLst/>
                        </a:rPr>
                        <a:t>SÖZLEŞME </a:t>
                      </a:r>
                      <a:br>
                        <a:rPr lang="tr-TR" sz="1100" b="1" u="none" strike="noStrike">
                          <a:effectLst/>
                        </a:rPr>
                      </a:br>
                      <a:r>
                        <a:rPr lang="tr-TR" sz="1100" b="1" u="none" strike="noStrike">
                          <a:effectLst/>
                        </a:rPr>
                        <a:t>TARİHİ</a:t>
                      </a:r>
                      <a:endParaRPr lang="tr-TR" sz="1100" b="1" i="0" u="none" strike="noStrike">
                        <a:solidFill>
                          <a:srgbClr val="000000"/>
                        </a:solidFill>
                        <a:effectLst/>
                        <a:latin typeface="Calibri" panose="020F0502020204030204" pitchFamily="34" charset="0"/>
                      </a:endParaRPr>
                    </a:p>
                  </a:txBody>
                  <a:tcPr marL="6360" marR="6360" marT="6360" marB="0" anchor="ctr"/>
                </a:tc>
                <a:tc>
                  <a:txBody>
                    <a:bodyPr/>
                    <a:lstStyle/>
                    <a:p>
                      <a:pPr algn="ctr" fontAlgn="ctr"/>
                      <a:r>
                        <a:rPr lang="tr-TR" sz="1100" b="1" u="none" strike="noStrike">
                          <a:effectLst/>
                        </a:rPr>
                        <a:t>İŞİN </a:t>
                      </a:r>
                      <a:br>
                        <a:rPr lang="tr-TR" sz="1100" b="1" u="none" strike="noStrike">
                          <a:effectLst/>
                        </a:rPr>
                      </a:br>
                      <a:r>
                        <a:rPr lang="tr-TR" sz="1100" b="1" u="none" strike="noStrike">
                          <a:effectLst/>
                        </a:rPr>
                        <a:t>SÜRESİ</a:t>
                      </a:r>
                      <a:endParaRPr lang="tr-TR" sz="1100" b="1" i="0" u="none" strike="noStrike">
                        <a:solidFill>
                          <a:srgbClr val="000000"/>
                        </a:solidFill>
                        <a:effectLst/>
                        <a:latin typeface="Calibri" panose="020F0502020204030204" pitchFamily="34" charset="0"/>
                      </a:endParaRPr>
                    </a:p>
                  </a:txBody>
                  <a:tcPr marL="6360" marR="6360" marT="6360" marB="0" anchor="ctr"/>
                </a:tc>
                <a:tc>
                  <a:txBody>
                    <a:bodyPr/>
                    <a:lstStyle/>
                    <a:p>
                      <a:pPr algn="ctr" fontAlgn="ctr"/>
                      <a:r>
                        <a:rPr lang="tr-TR" sz="1100" b="1" u="none" strike="noStrike">
                          <a:effectLst/>
                        </a:rPr>
                        <a:t>İŞYERİ </a:t>
                      </a:r>
                      <a:br>
                        <a:rPr lang="tr-TR" sz="1100" b="1" u="none" strike="noStrike">
                          <a:effectLst/>
                        </a:rPr>
                      </a:br>
                      <a:r>
                        <a:rPr lang="tr-TR" sz="1100" b="1" u="none" strike="noStrike">
                          <a:effectLst/>
                        </a:rPr>
                        <a:t>TESLİM </a:t>
                      </a:r>
                      <a:br>
                        <a:rPr lang="tr-TR" sz="1100" b="1" u="none" strike="noStrike">
                          <a:effectLst/>
                        </a:rPr>
                      </a:br>
                      <a:r>
                        <a:rPr lang="tr-TR" sz="1100" b="1" u="none" strike="noStrike">
                          <a:effectLst/>
                        </a:rPr>
                        <a:t>TARİHİ</a:t>
                      </a:r>
                      <a:endParaRPr lang="tr-TR" sz="1100" b="1" i="0" u="none" strike="noStrike">
                        <a:solidFill>
                          <a:srgbClr val="000000"/>
                        </a:solidFill>
                        <a:effectLst/>
                        <a:latin typeface="Calibri" panose="020F0502020204030204" pitchFamily="34" charset="0"/>
                      </a:endParaRPr>
                    </a:p>
                  </a:txBody>
                  <a:tcPr marL="6360" marR="6360" marT="6360" marB="0" anchor="ctr"/>
                </a:tc>
                <a:tc>
                  <a:txBody>
                    <a:bodyPr/>
                    <a:lstStyle/>
                    <a:p>
                      <a:pPr algn="ctr" fontAlgn="ctr"/>
                      <a:r>
                        <a:rPr lang="tr-TR" sz="1100" b="1" u="none" strike="noStrike">
                          <a:effectLst/>
                        </a:rPr>
                        <a:t>SÖZLEŞMEYE </a:t>
                      </a:r>
                      <a:br>
                        <a:rPr lang="tr-TR" sz="1100" b="1" u="none" strike="noStrike">
                          <a:effectLst/>
                        </a:rPr>
                      </a:br>
                      <a:r>
                        <a:rPr lang="tr-TR" sz="1100" b="1" u="none" strike="noStrike">
                          <a:effectLst/>
                        </a:rPr>
                        <a:t>GÖRE İŞİN </a:t>
                      </a:r>
                      <a:br>
                        <a:rPr lang="tr-TR" sz="1100" b="1" u="none" strike="noStrike">
                          <a:effectLst/>
                        </a:rPr>
                      </a:br>
                      <a:r>
                        <a:rPr lang="tr-TR" sz="1100" b="1" u="none" strike="noStrike">
                          <a:effectLst/>
                        </a:rPr>
                        <a:t>BİTİŞ TARİHİ</a:t>
                      </a:r>
                      <a:endParaRPr lang="tr-TR" sz="1100" b="1" i="0" u="none" strike="noStrike">
                        <a:solidFill>
                          <a:srgbClr val="000000"/>
                        </a:solidFill>
                        <a:effectLst/>
                        <a:latin typeface="Calibri" panose="020F0502020204030204" pitchFamily="34" charset="0"/>
                      </a:endParaRPr>
                    </a:p>
                  </a:txBody>
                  <a:tcPr marL="6360" marR="6360" marT="6360" marB="0" anchor="ctr"/>
                </a:tc>
                <a:tc>
                  <a:txBody>
                    <a:bodyPr/>
                    <a:lstStyle/>
                    <a:p>
                      <a:pPr algn="ctr" fontAlgn="ctr"/>
                      <a:r>
                        <a:rPr lang="tr-TR" sz="1100" b="1" u="none" strike="noStrike">
                          <a:effectLst/>
                        </a:rPr>
                        <a:t>GEÇİCİ KABUL TARİHİ</a:t>
                      </a:r>
                      <a:endParaRPr lang="tr-TR" sz="1100" b="1" i="0" u="none" strike="noStrike">
                        <a:solidFill>
                          <a:srgbClr val="000000"/>
                        </a:solidFill>
                        <a:effectLst/>
                        <a:latin typeface="Calibri" panose="020F0502020204030204" pitchFamily="34" charset="0"/>
                      </a:endParaRPr>
                    </a:p>
                  </a:txBody>
                  <a:tcPr marL="6360" marR="6360" marT="6360" marB="0" anchor="ctr"/>
                </a:tc>
                <a:tc>
                  <a:txBody>
                    <a:bodyPr/>
                    <a:lstStyle/>
                    <a:p>
                      <a:pPr algn="ctr" fontAlgn="ctr"/>
                      <a:r>
                        <a:rPr lang="tr-TR" sz="1100" b="1" u="none" strike="noStrike">
                          <a:effectLst/>
                        </a:rPr>
                        <a:t>FİZİKİ GERÇEKLEŞEN</a:t>
                      </a:r>
                      <a:endParaRPr lang="tr-TR" sz="1100" b="1" i="0" u="none" strike="noStrike">
                        <a:solidFill>
                          <a:srgbClr val="000000"/>
                        </a:solidFill>
                        <a:effectLst/>
                        <a:latin typeface="Calibri" panose="020F0502020204030204" pitchFamily="34" charset="0"/>
                      </a:endParaRPr>
                    </a:p>
                  </a:txBody>
                  <a:tcPr marL="6360" marR="6360" marT="6360" marB="0" anchor="ctr"/>
                </a:tc>
                <a:tc>
                  <a:txBody>
                    <a:bodyPr/>
                    <a:lstStyle/>
                    <a:p>
                      <a:pPr algn="ctr" fontAlgn="ctr"/>
                      <a:r>
                        <a:rPr lang="tr-TR" sz="1100" b="1" u="none" strike="noStrike">
                          <a:effectLst/>
                        </a:rPr>
                        <a:t>NAKDİ </a:t>
                      </a:r>
                      <a:br>
                        <a:rPr lang="tr-TR" sz="1100" b="1" u="none" strike="noStrike">
                          <a:effectLst/>
                        </a:rPr>
                      </a:br>
                      <a:r>
                        <a:rPr lang="tr-TR" sz="1100" b="1" u="none" strike="noStrike">
                          <a:effectLst/>
                        </a:rPr>
                        <a:t>GERÇEKLEŞEN</a:t>
                      </a:r>
                      <a:endParaRPr lang="tr-TR" sz="1100" b="1" i="0" u="none" strike="noStrike">
                        <a:solidFill>
                          <a:srgbClr val="000000"/>
                        </a:solidFill>
                        <a:effectLst/>
                        <a:latin typeface="Calibri" panose="020F0502020204030204" pitchFamily="34" charset="0"/>
                      </a:endParaRPr>
                    </a:p>
                  </a:txBody>
                  <a:tcPr marL="6360" marR="6360" marT="6360" marB="0" anchor="ctr"/>
                </a:tc>
                <a:extLst>
                  <a:ext uri="{0D108BD9-81ED-4DB2-BD59-A6C34878D82A}">
                    <a16:rowId xmlns:a16="http://schemas.microsoft.com/office/drawing/2014/main" val="2258516624"/>
                  </a:ext>
                </a:extLst>
              </a:tr>
              <a:tr h="1278575">
                <a:tc>
                  <a:txBody>
                    <a:bodyPr/>
                    <a:lstStyle/>
                    <a:p>
                      <a:pPr algn="ctr" fontAlgn="ctr"/>
                      <a:r>
                        <a:rPr lang="tr-TR" sz="1100" b="1" u="none" strike="noStrike" dirty="0" smtClean="0">
                          <a:effectLst/>
                        </a:rPr>
                        <a:t>1</a:t>
                      </a:r>
                      <a:endParaRPr lang="tr-TR" sz="1100" b="1" i="0" u="none" strike="noStrike" dirty="0">
                        <a:solidFill>
                          <a:srgbClr val="000000"/>
                        </a:solidFill>
                        <a:effectLst/>
                        <a:latin typeface="Calibri" panose="020F0502020204030204" pitchFamily="34" charset="0"/>
                      </a:endParaRPr>
                    </a:p>
                  </a:txBody>
                  <a:tcPr marL="6360" marR="6360" marT="6360" marB="0" anchor="ctr"/>
                </a:tc>
                <a:tc>
                  <a:txBody>
                    <a:bodyPr/>
                    <a:lstStyle/>
                    <a:p>
                      <a:pPr algn="ctr" fontAlgn="ctr"/>
                      <a:r>
                        <a:rPr lang="tr-TR" sz="1200" b="0" u="none" strike="noStrike" dirty="0" smtClean="0">
                          <a:effectLst/>
                          <a:latin typeface="Times New Roman" pitchFamily="18" charset="0"/>
                          <a:cs typeface="Times New Roman" pitchFamily="18" charset="0"/>
                        </a:rPr>
                        <a:t>Siirt Üniversitesi </a:t>
                      </a:r>
                      <a:r>
                        <a:rPr lang="tr-TR" sz="1200" b="0" u="none" strike="noStrike" dirty="0" err="1" smtClean="0">
                          <a:effectLst/>
                          <a:latin typeface="Times New Roman" pitchFamily="18" charset="0"/>
                          <a:cs typeface="Times New Roman" pitchFamily="18" charset="0"/>
                        </a:rPr>
                        <a:t>Kezer</a:t>
                      </a:r>
                      <a:r>
                        <a:rPr lang="tr-TR" sz="1200" b="0" u="none" strike="noStrike" dirty="0" smtClean="0">
                          <a:effectLst/>
                          <a:latin typeface="Times New Roman" pitchFamily="18" charset="0"/>
                          <a:cs typeface="Times New Roman" pitchFamily="18" charset="0"/>
                        </a:rPr>
                        <a:t> Yerleşkesi</a:t>
                      </a:r>
                      <a:br>
                        <a:rPr lang="tr-TR" sz="1200" b="0" u="none" strike="noStrike" dirty="0" smtClean="0">
                          <a:effectLst/>
                          <a:latin typeface="Times New Roman" pitchFamily="18" charset="0"/>
                          <a:cs typeface="Times New Roman" pitchFamily="18" charset="0"/>
                        </a:rPr>
                      </a:br>
                      <a:r>
                        <a:rPr lang="tr-TR" sz="1200" b="0" u="none" strike="noStrike" dirty="0" smtClean="0">
                          <a:effectLst/>
                          <a:latin typeface="Times New Roman" pitchFamily="18" charset="0"/>
                          <a:cs typeface="Times New Roman" pitchFamily="18" charset="0"/>
                        </a:rPr>
                        <a:t>Veteriner Fakültesi Hayvan Hastanesi ve Çevre Düzenlemesi Yapım İşi (</a:t>
                      </a:r>
                      <a:r>
                        <a:rPr lang="tr-TR" sz="1200" b="0" u="none" strike="noStrike" dirty="0" err="1" smtClean="0">
                          <a:effectLst/>
                          <a:latin typeface="Times New Roman" pitchFamily="18" charset="0"/>
                          <a:cs typeface="Times New Roman" pitchFamily="18" charset="0"/>
                        </a:rPr>
                        <a:t>Kezer</a:t>
                      </a:r>
                      <a:r>
                        <a:rPr lang="tr-TR" sz="1200" b="0" u="none" strike="noStrike" dirty="0" smtClean="0">
                          <a:effectLst/>
                          <a:latin typeface="Times New Roman" pitchFamily="18" charset="0"/>
                          <a:cs typeface="Times New Roman" pitchFamily="18" charset="0"/>
                        </a:rPr>
                        <a:t> Yerleşkesi)</a:t>
                      </a:r>
                      <a:endParaRPr lang="tr-TR" sz="1200" b="0" i="0" u="none" strike="noStrike" dirty="0">
                        <a:solidFill>
                          <a:srgbClr val="000000"/>
                        </a:solidFill>
                        <a:effectLst/>
                        <a:latin typeface="Times New Roman" pitchFamily="18" charset="0"/>
                        <a:cs typeface="Times New Roman" pitchFamily="18" charset="0"/>
                      </a:endParaRPr>
                    </a:p>
                  </a:txBody>
                  <a:tcPr marL="6360" marR="6360" marT="6360" marB="0" anchor="ctr"/>
                </a:tc>
                <a:tc>
                  <a:txBody>
                    <a:bodyPr/>
                    <a:lstStyle/>
                    <a:p>
                      <a:pPr algn="ctr" fontAlgn="ctr"/>
                      <a:r>
                        <a:rPr lang="tr-TR" sz="1200" b="0" u="none" strike="noStrike" dirty="0" smtClean="0">
                          <a:effectLst/>
                          <a:latin typeface="Times New Roman" pitchFamily="18" charset="0"/>
                          <a:cs typeface="Times New Roman" pitchFamily="18" charset="0"/>
                        </a:rPr>
                        <a:t>15.01.2020</a:t>
                      </a:r>
                      <a:endParaRPr lang="tr-TR" sz="1200" b="0" i="0" u="none" strike="noStrike" dirty="0">
                        <a:solidFill>
                          <a:srgbClr val="000000"/>
                        </a:solidFill>
                        <a:effectLst/>
                        <a:latin typeface="Times New Roman" pitchFamily="18" charset="0"/>
                        <a:cs typeface="Times New Roman" pitchFamily="18" charset="0"/>
                      </a:endParaRPr>
                    </a:p>
                  </a:txBody>
                  <a:tcPr marL="6360" marR="6360" marT="6360" marB="0" anchor="ctr"/>
                </a:tc>
                <a:tc>
                  <a:txBody>
                    <a:bodyPr/>
                    <a:lstStyle/>
                    <a:p>
                      <a:pPr algn="ctr" fontAlgn="ctr"/>
                      <a:r>
                        <a:rPr lang="tr-TR" sz="1200" b="0" u="none" strike="noStrike" dirty="0" smtClean="0">
                          <a:effectLst/>
                          <a:latin typeface="Times New Roman" pitchFamily="18" charset="0"/>
                          <a:cs typeface="Times New Roman" pitchFamily="18" charset="0"/>
                        </a:rPr>
                        <a:t>EFERENT İNŞAAT A.Ş. - RAPA İNŞAAT LTD. ŞTİ. ORTAK GİRİŞİMİ</a:t>
                      </a:r>
                      <a:endParaRPr lang="tr-TR" sz="1200" b="0" i="0" u="none" strike="noStrike" dirty="0">
                        <a:solidFill>
                          <a:srgbClr val="000000"/>
                        </a:solidFill>
                        <a:effectLst/>
                        <a:latin typeface="Times New Roman" pitchFamily="18" charset="0"/>
                        <a:cs typeface="Times New Roman" pitchFamily="18" charset="0"/>
                      </a:endParaRPr>
                    </a:p>
                  </a:txBody>
                  <a:tcPr marL="6360" marR="6360" marT="6360" marB="0" anchor="ctr"/>
                </a:tc>
                <a:tc>
                  <a:txBody>
                    <a:bodyPr/>
                    <a:lstStyle/>
                    <a:p>
                      <a:pPr algn="ctr" fontAlgn="ctr"/>
                      <a:r>
                        <a:rPr lang="tr-TR" sz="1200" b="0" i="0" u="none" strike="noStrike" dirty="0" smtClean="0">
                          <a:solidFill>
                            <a:srgbClr val="000000"/>
                          </a:solidFill>
                          <a:latin typeface="Times New Roman" pitchFamily="18" charset="0"/>
                          <a:cs typeface="Times New Roman" pitchFamily="18" charset="0"/>
                        </a:rPr>
                        <a:t>18.410.00,00</a:t>
                      </a:r>
                      <a:endParaRPr lang="tr-TR" sz="1200" b="0"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tr-TR" sz="1200" b="0" u="none" strike="noStrike" dirty="0">
                          <a:effectLst/>
                          <a:latin typeface="Times New Roman" pitchFamily="18" charset="0"/>
                          <a:cs typeface="Times New Roman" pitchFamily="18" charset="0"/>
                        </a:rPr>
                        <a:t> </a:t>
                      </a:r>
                      <a:endParaRPr lang="tr-TR" sz="1200" b="0" i="0" u="none" strike="noStrike" dirty="0">
                        <a:solidFill>
                          <a:srgbClr val="000000"/>
                        </a:solidFill>
                        <a:effectLst/>
                        <a:latin typeface="Times New Roman" pitchFamily="18" charset="0"/>
                        <a:cs typeface="Times New Roman" pitchFamily="18" charset="0"/>
                      </a:endParaRPr>
                    </a:p>
                  </a:txBody>
                  <a:tcPr marL="6360" marR="6360" marT="6360" marB="0" anchor="ctr"/>
                </a:tc>
                <a:tc>
                  <a:txBody>
                    <a:bodyPr/>
                    <a:lstStyle/>
                    <a:p>
                      <a:pPr algn="ctr" fontAlgn="ctr"/>
                      <a:r>
                        <a:rPr lang="tr-TR" sz="1200" b="0" u="none" strike="noStrike" dirty="0">
                          <a:effectLst/>
                          <a:latin typeface="Times New Roman" pitchFamily="18" charset="0"/>
                          <a:cs typeface="Times New Roman" pitchFamily="18" charset="0"/>
                        </a:rPr>
                        <a:t>25.421.546,44 TRY</a:t>
                      </a:r>
                      <a:endParaRPr lang="tr-TR" sz="1200" b="0" i="0" u="none" strike="noStrike" dirty="0">
                        <a:solidFill>
                          <a:srgbClr val="000000"/>
                        </a:solidFill>
                        <a:effectLst/>
                        <a:latin typeface="Times New Roman" pitchFamily="18" charset="0"/>
                        <a:cs typeface="Times New Roman" pitchFamily="18" charset="0"/>
                      </a:endParaRPr>
                    </a:p>
                  </a:txBody>
                  <a:tcPr marL="6360" marR="6360" marT="6360" marB="0" anchor="ctr"/>
                </a:tc>
                <a:tc>
                  <a:txBody>
                    <a:bodyPr/>
                    <a:lstStyle/>
                    <a:p>
                      <a:pPr algn="ctr" fontAlgn="ctr"/>
                      <a:r>
                        <a:rPr lang="tr-TR" sz="1200" b="0" u="none" strike="noStrike" dirty="0" smtClean="0">
                          <a:effectLst/>
                          <a:latin typeface="Times New Roman" pitchFamily="18" charset="0"/>
                          <a:cs typeface="Times New Roman" pitchFamily="18" charset="0"/>
                        </a:rPr>
                        <a:t>05.03.2020</a:t>
                      </a:r>
                      <a:r>
                        <a:rPr lang="tr-TR" sz="1200" b="0" u="none" strike="noStrike" dirty="0">
                          <a:effectLst/>
                          <a:latin typeface="Times New Roman" pitchFamily="18" charset="0"/>
                          <a:cs typeface="Times New Roman" pitchFamily="18" charset="0"/>
                        </a:rPr>
                        <a:t> </a:t>
                      </a:r>
                      <a:endParaRPr lang="tr-TR" sz="1200" b="0" i="0" u="none" strike="noStrike" dirty="0">
                        <a:solidFill>
                          <a:srgbClr val="000000"/>
                        </a:solidFill>
                        <a:effectLst/>
                        <a:latin typeface="Times New Roman" pitchFamily="18" charset="0"/>
                        <a:cs typeface="Times New Roman" pitchFamily="18" charset="0"/>
                      </a:endParaRPr>
                    </a:p>
                  </a:txBody>
                  <a:tcPr marL="6360" marR="6360" marT="6360" marB="0" anchor="ctr"/>
                </a:tc>
                <a:tc>
                  <a:txBody>
                    <a:bodyPr/>
                    <a:lstStyle/>
                    <a:p>
                      <a:pPr algn="ctr" fontAlgn="ctr"/>
                      <a:r>
                        <a:rPr lang="tr-TR" sz="1200" b="0" u="none" strike="noStrike" dirty="0">
                          <a:effectLst/>
                          <a:latin typeface="Times New Roman" pitchFamily="18" charset="0"/>
                          <a:cs typeface="Times New Roman" pitchFamily="18" charset="0"/>
                        </a:rPr>
                        <a:t> </a:t>
                      </a:r>
                      <a:r>
                        <a:rPr lang="tr-TR" sz="1200" b="0" u="none" strike="noStrike" dirty="0" smtClean="0">
                          <a:effectLst/>
                          <a:latin typeface="Times New Roman" pitchFamily="18" charset="0"/>
                          <a:cs typeface="Times New Roman" pitchFamily="18" charset="0"/>
                        </a:rPr>
                        <a:t>690</a:t>
                      </a:r>
                      <a:endParaRPr lang="tr-TR" sz="1200" b="0" i="0" u="none" strike="noStrike" dirty="0">
                        <a:solidFill>
                          <a:srgbClr val="000000"/>
                        </a:solidFill>
                        <a:effectLst/>
                        <a:latin typeface="Times New Roman" pitchFamily="18" charset="0"/>
                        <a:cs typeface="Times New Roman" pitchFamily="18" charset="0"/>
                      </a:endParaRPr>
                    </a:p>
                  </a:txBody>
                  <a:tcPr marL="6360" marR="6360" marT="6360" marB="0" anchor="ctr"/>
                </a:tc>
                <a:tc>
                  <a:txBody>
                    <a:bodyPr/>
                    <a:lstStyle/>
                    <a:p>
                      <a:pPr algn="ctr" fontAlgn="ctr"/>
                      <a:r>
                        <a:rPr lang="tr-TR" sz="1200" b="0" u="none" strike="noStrike" dirty="0">
                          <a:effectLst/>
                          <a:latin typeface="Times New Roman" pitchFamily="18" charset="0"/>
                          <a:cs typeface="Times New Roman" pitchFamily="18" charset="0"/>
                        </a:rPr>
                        <a:t> </a:t>
                      </a:r>
                      <a:r>
                        <a:rPr lang="tr-TR" sz="1200" b="0" u="none" strike="noStrike" dirty="0" smtClean="0">
                          <a:effectLst/>
                          <a:latin typeface="Times New Roman" pitchFamily="18" charset="0"/>
                          <a:cs typeface="Times New Roman" pitchFamily="18" charset="0"/>
                        </a:rPr>
                        <a:t>03.03.2020</a:t>
                      </a:r>
                      <a:endParaRPr lang="tr-TR" sz="1200" b="0" i="0" u="none" strike="noStrike" dirty="0">
                        <a:solidFill>
                          <a:srgbClr val="000000"/>
                        </a:solidFill>
                        <a:effectLst/>
                        <a:latin typeface="Times New Roman" pitchFamily="18" charset="0"/>
                        <a:cs typeface="Times New Roman" pitchFamily="18" charset="0"/>
                      </a:endParaRPr>
                    </a:p>
                  </a:txBody>
                  <a:tcPr marL="6360" marR="6360" marT="6360" marB="0" anchor="ctr"/>
                </a:tc>
                <a:tc>
                  <a:txBody>
                    <a:bodyPr/>
                    <a:lstStyle/>
                    <a:p>
                      <a:pPr algn="ctr" fontAlgn="ctr"/>
                      <a:r>
                        <a:rPr lang="tr-TR" sz="1200" b="0" u="none" strike="noStrike" dirty="0" smtClean="0">
                          <a:effectLst/>
                          <a:latin typeface="Times New Roman" pitchFamily="18" charset="0"/>
                          <a:cs typeface="Times New Roman" pitchFamily="18" charset="0"/>
                        </a:rPr>
                        <a:t>28.01.2022</a:t>
                      </a:r>
                      <a:r>
                        <a:rPr lang="tr-TR" sz="1200" b="0" u="none" strike="noStrike" dirty="0">
                          <a:effectLst/>
                          <a:latin typeface="Times New Roman" pitchFamily="18" charset="0"/>
                          <a:cs typeface="Times New Roman" pitchFamily="18" charset="0"/>
                        </a:rPr>
                        <a:t> </a:t>
                      </a:r>
                      <a:endParaRPr lang="tr-TR" sz="1200" b="0" i="0" u="none" strike="noStrike" dirty="0">
                        <a:solidFill>
                          <a:srgbClr val="000000"/>
                        </a:solidFill>
                        <a:effectLst/>
                        <a:latin typeface="Times New Roman" pitchFamily="18" charset="0"/>
                        <a:cs typeface="Times New Roman" pitchFamily="18" charset="0"/>
                      </a:endParaRPr>
                    </a:p>
                  </a:txBody>
                  <a:tcPr marL="6360" marR="6360" marT="6360" marB="0" anchor="ctr"/>
                </a:tc>
                <a:tc>
                  <a:txBody>
                    <a:bodyPr/>
                    <a:lstStyle/>
                    <a:p>
                      <a:pPr algn="ctr" fontAlgn="ctr"/>
                      <a:r>
                        <a:rPr lang="tr-TR" sz="1200" b="0" u="none" strike="noStrike" dirty="0">
                          <a:effectLst/>
                          <a:latin typeface="Times New Roman" pitchFamily="18" charset="0"/>
                          <a:cs typeface="Times New Roman" pitchFamily="18" charset="0"/>
                        </a:rPr>
                        <a:t> </a:t>
                      </a:r>
                      <a:r>
                        <a:rPr lang="tr-TR" sz="1200" b="0" u="none" strike="noStrike" dirty="0" smtClean="0">
                          <a:effectLst/>
                          <a:latin typeface="Times New Roman" pitchFamily="18" charset="0"/>
                          <a:cs typeface="Times New Roman" pitchFamily="18" charset="0"/>
                        </a:rPr>
                        <a:t>-</a:t>
                      </a:r>
                      <a:endParaRPr lang="tr-TR" sz="1200" b="0" i="0" u="none" strike="noStrike" dirty="0">
                        <a:solidFill>
                          <a:srgbClr val="000000"/>
                        </a:solidFill>
                        <a:effectLst/>
                        <a:latin typeface="Times New Roman" pitchFamily="18" charset="0"/>
                        <a:cs typeface="Times New Roman" pitchFamily="18" charset="0"/>
                      </a:endParaRPr>
                    </a:p>
                  </a:txBody>
                  <a:tcPr marL="6360" marR="6360" marT="6360" marB="0" anchor="ctr"/>
                </a:tc>
                <a:tc>
                  <a:txBody>
                    <a:bodyPr/>
                    <a:lstStyle/>
                    <a:p>
                      <a:pPr algn="ctr" fontAlgn="ctr"/>
                      <a:r>
                        <a:rPr lang="tr-TR" sz="1200" b="0" u="none" strike="noStrike" dirty="0">
                          <a:effectLst/>
                          <a:latin typeface="Times New Roman" pitchFamily="18" charset="0"/>
                          <a:cs typeface="Times New Roman" pitchFamily="18" charset="0"/>
                        </a:rPr>
                        <a:t> </a:t>
                      </a:r>
                      <a:r>
                        <a:rPr lang="tr-TR" sz="1200" b="0" u="none" strike="noStrike" dirty="0" smtClean="0">
                          <a:effectLst/>
                          <a:latin typeface="Times New Roman" pitchFamily="18" charset="0"/>
                          <a:cs typeface="Times New Roman" pitchFamily="18" charset="0"/>
                        </a:rPr>
                        <a:t>%100</a:t>
                      </a:r>
                      <a:endParaRPr lang="tr-TR" sz="1200" b="0" i="0" u="none" strike="noStrike" dirty="0">
                        <a:solidFill>
                          <a:srgbClr val="000000"/>
                        </a:solidFill>
                        <a:effectLst/>
                        <a:latin typeface="Times New Roman" pitchFamily="18" charset="0"/>
                        <a:cs typeface="Times New Roman" pitchFamily="18" charset="0"/>
                      </a:endParaRPr>
                    </a:p>
                  </a:txBody>
                  <a:tcPr marL="6360" marR="6360" marT="6360" marB="0" anchor="ctr"/>
                </a:tc>
                <a:tc>
                  <a:txBody>
                    <a:bodyPr/>
                    <a:lstStyle/>
                    <a:p>
                      <a:pPr algn="ctr" fontAlgn="ctr"/>
                      <a:r>
                        <a:rPr lang="tr-TR" sz="1200" b="0" u="none" strike="noStrike" dirty="0" smtClean="0">
                          <a:effectLst/>
                          <a:latin typeface="Times New Roman" pitchFamily="18" charset="0"/>
                          <a:cs typeface="Times New Roman" pitchFamily="18" charset="0"/>
                        </a:rPr>
                        <a:t>%95</a:t>
                      </a:r>
                      <a:r>
                        <a:rPr lang="tr-TR" sz="1200" b="0" u="none" strike="noStrike" dirty="0">
                          <a:effectLst/>
                          <a:latin typeface="Times New Roman" pitchFamily="18" charset="0"/>
                          <a:cs typeface="Times New Roman" pitchFamily="18" charset="0"/>
                        </a:rPr>
                        <a:t> </a:t>
                      </a:r>
                      <a:endParaRPr lang="tr-TR" sz="1200" b="0" i="0" u="none" strike="noStrike" dirty="0">
                        <a:solidFill>
                          <a:srgbClr val="000000"/>
                        </a:solidFill>
                        <a:effectLst/>
                        <a:latin typeface="Times New Roman" pitchFamily="18" charset="0"/>
                        <a:cs typeface="Times New Roman" pitchFamily="18" charset="0"/>
                      </a:endParaRPr>
                    </a:p>
                  </a:txBody>
                  <a:tcPr marL="6360" marR="6360" marT="6360" marB="0" anchor="ctr"/>
                </a:tc>
                <a:extLst>
                  <a:ext uri="{0D108BD9-81ED-4DB2-BD59-A6C34878D82A}">
                    <a16:rowId xmlns:a16="http://schemas.microsoft.com/office/drawing/2014/main" val="3631438601"/>
                  </a:ext>
                </a:extLst>
              </a:tr>
              <a:tr h="813638">
                <a:tc>
                  <a:txBody>
                    <a:bodyPr/>
                    <a:lstStyle/>
                    <a:p>
                      <a:pPr algn="ctr" fontAlgn="ctr"/>
                      <a:r>
                        <a:rPr lang="tr-TR" sz="1100" b="1" u="none" strike="noStrike" dirty="0" smtClean="0">
                          <a:effectLst/>
                        </a:rPr>
                        <a:t>2</a:t>
                      </a:r>
                      <a:endParaRPr lang="tr-TR" sz="1100" b="1" i="0" u="none" strike="noStrike" dirty="0">
                        <a:solidFill>
                          <a:srgbClr val="000000"/>
                        </a:solidFill>
                        <a:effectLst/>
                        <a:latin typeface="Calibri" panose="020F0502020204030204" pitchFamily="34" charset="0"/>
                      </a:endParaRPr>
                    </a:p>
                  </a:txBody>
                  <a:tcPr marL="6360" marR="6360" marT="6360" marB="0" anchor="ctr"/>
                </a:tc>
                <a:tc>
                  <a:txBody>
                    <a:bodyPr/>
                    <a:lstStyle/>
                    <a:p>
                      <a:pPr algn="ctr" fontAlgn="ctr"/>
                      <a:r>
                        <a:rPr lang="tr-TR" sz="1200" b="0" u="none" strike="noStrike" dirty="0">
                          <a:effectLst/>
                          <a:latin typeface="Times New Roman" pitchFamily="18" charset="0"/>
                          <a:cs typeface="Times New Roman" pitchFamily="18" charset="0"/>
                        </a:rPr>
                        <a:t>Siirt Üniversitesi (</a:t>
                      </a:r>
                      <a:r>
                        <a:rPr lang="tr-TR" sz="1200" b="0" u="none" strike="noStrike" dirty="0" err="1">
                          <a:effectLst/>
                          <a:latin typeface="Times New Roman" pitchFamily="18" charset="0"/>
                          <a:cs typeface="Times New Roman" pitchFamily="18" charset="0"/>
                        </a:rPr>
                        <a:t>Aktaş</a:t>
                      </a:r>
                      <a:r>
                        <a:rPr lang="tr-TR" sz="1200" b="0" u="none" strike="noStrike" dirty="0">
                          <a:effectLst/>
                          <a:latin typeface="Times New Roman" pitchFamily="18" charset="0"/>
                          <a:cs typeface="Times New Roman" pitchFamily="18" charset="0"/>
                        </a:rPr>
                        <a:t> Köyü) Sperma-</a:t>
                      </a:r>
                      <a:r>
                        <a:rPr lang="tr-TR" sz="1200" b="0" u="none" strike="noStrike" dirty="0" err="1">
                          <a:effectLst/>
                          <a:latin typeface="Times New Roman" pitchFamily="18" charset="0"/>
                          <a:cs typeface="Times New Roman" pitchFamily="18" charset="0"/>
                        </a:rPr>
                        <a:t>Payetleme</a:t>
                      </a:r>
                      <a:r>
                        <a:rPr lang="tr-TR" sz="1200" b="0" u="none" strike="noStrike" dirty="0">
                          <a:effectLst/>
                          <a:latin typeface="Times New Roman" pitchFamily="18" charset="0"/>
                          <a:cs typeface="Times New Roman" pitchFamily="18" charset="0"/>
                        </a:rPr>
                        <a:t> Tesisi ve Çevre Düzenleme Yapım İşi</a:t>
                      </a:r>
                      <a:endParaRPr lang="tr-TR" sz="1200" b="0" i="0" u="none" strike="noStrike" dirty="0">
                        <a:solidFill>
                          <a:srgbClr val="000000"/>
                        </a:solidFill>
                        <a:effectLst/>
                        <a:latin typeface="Times New Roman" pitchFamily="18" charset="0"/>
                        <a:cs typeface="Times New Roman" pitchFamily="18" charset="0"/>
                      </a:endParaRPr>
                    </a:p>
                  </a:txBody>
                  <a:tcPr marL="6360" marR="6360" marT="6360" marB="0" anchor="ctr"/>
                </a:tc>
                <a:tc>
                  <a:txBody>
                    <a:bodyPr/>
                    <a:lstStyle/>
                    <a:p>
                      <a:pPr algn="ctr" fontAlgn="ctr"/>
                      <a:r>
                        <a:rPr lang="tr-TR" sz="1200" b="0" u="none" strike="noStrike" dirty="0">
                          <a:effectLst/>
                          <a:latin typeface="Times New Roman" pitchFamily="18" charset="0"/>
                          <a:cs typeface="Times New Roman" pitchFamily="18" charset="0"/>
                        </a:rPr>
                        <a:t>14.01.2020</a:t>
                      </a:r>
                      <a:endParaRPr lang="tr-TR" sz="1200" b="0" i="0" u="none" strike="noStrike" dirty="0">
                        <a:solidFill>
                          <a:srgbClr val="000000"/>
                        </a:solidFill>
                        <a:effectLst/>
                        <a:latin typeface="Times New Roman" pitchFamily="18" charset="0"/>
                        <a:cs typeface="Times New Roman" pitchFamily="18" charset="0"/>
                      </a:endParaRPr>
                    </a:p>
                  </a:txBody>
                  <a:tcPr marL="6360" marR="6360" marT="6360" marB="0" anchor="ctr"/>
                </a:tc>
                <a:tc>
                  <a:txBody>
                    <a:bodyPr/>
                    <a:lstStyle/>
                    <a:p>
                      <a:pPr algn="ctr" fontAlgn="ctr"/>
                      <a:r>
                        <a:rPr lang="tr-TR" sz="1200" b="0" u="none" strike="noStrike" dirty="0" smtClean="0">
                          <a:effectLst/>
                          <a:latin typeface="Times New Roman" pitchFamily="18" charset="0"/>
                          <a:cs typeface="Times New Roman" pitchFamily="18" charset="0"/>
                        </a:rPr>
                        <a:t>STM GRUP YAPI İNŞAAT TİCARET A.Ş. -      AZİZ DAYAN İŞ ORTAKLIĞI</a:t>
                      </a:r>
                      <a:endParaRPr lang="tr-TR" sz="1200" b="0" i="0" u="none" strike="noStrike" dirty="0">
                        <a:solidFill>
                          <a:srgbClr val="000000"/>
                        </a:solidFill>
                        <a:effectLst/>
                        <a:latin typeface="Times New Roman" pitchFamily="18" charset="0"/>
                        <a:cs typeface="Times New Roman" pitchFamily="18" charset="0"/>
                      </a:endParaRPr>
                    </a:p>
                  </a:txBody>
                  <a:tcPr marL="6360" marR="6360" marT="6360" marB="0" anchor="ctr"/>
                </a:tc>
                <a:tc>
                  <a:txBody>
                    <a:bodyPr/>
                    <a:lstStyle/>
                    <a:p>
                      <a:pPr algn="ctr" fontAlgn="ctr"/>
                      <a:r>
                        <a:rPr lang="tr-TR" sz="1200" b="0" u="none" strike="noStrike" dirty="0">
                          <a:effectLst/>
                          <a:latin typeface="Times New Roman" pitchFamily="18" charset="0"/>
                          <a:cs typeface="Times New Roman" pitchFamily="18" charset="0"/>
                        </a:rPr>
                        <a:t> </a:t>
                      </a:r>
                      <a:r>
                        <a:rPr lang="tr-TR" sz="1200" b="0" u="none" strike="noStrike" dirty="0" smtClean="0">
                          <a:effectLst/>
                          <a:latin typeface="Times New Roman" pitchFamily="18" charset="0"/>
                          <a:cs typeface="Times New Roman" pitchFamily="18" charset="0"/>
                        </a:rPr>
                        <a:t>7.650.000,00</a:t>
                      </a:r>
                      <a:endParaRPr lang="tr-TR" sz="1200" b="0" i="0" u="none" strike="noStrike" dirty="0">
                        <a:solidFill>
                          <a:srgbClr val="000000"/>
                        </a:solidFill>
                        <a:effectLst/>
                        <a:latin typeface="Times New Roman" pitchFamily="18" charset="0"/>
                        <a:cs typeface="Times New Roman" pitchFamily="18" charset="0"/>
                      </a:endParaRPr>
                    </a:p>
                  </a:txBody>
                  <a:tcPr marL="6360" marR="6360" marT="6360" marB="0" anchor="ctr"/>
                </a:tc>
                <a:tc>
                  <a:txBody>
                    <a:bodyPr/>
                    <a:lstStyle/>
                    <a:p>
                      <a:pPr algn="ctr" fontAlgn="ctr"/>
                      <a:r>
                        <a:rPr lang="tr-TR" sz="1200" b="0" u="none" strike="noStrike" dirty="0">
                          <a:effectLst/>
                          <a:latin typeface="Times New Roman" pitchFamily="18" charset="0"/>
                          <a:cs typeface="Times New Roman" pitchFamily="18" charset="0"/>
                        </a:rPr>
                        <a:t> </a:t>
                      </a:r>
                      <a:endParaRPr lang="tr-TR" sz="1200" b="0" i="0" u="none" strike="noStrike" dirty="0">
                        <a:solidFill>
                          <a:srgbClr val="000000"/>
                        </a:solidFill>
                        <a:effectLst/>
                        <a:latin typeface="Times New Roman" pitchFamily="18" charset="0"/>
                        <a:cs typeface="Times New Roman" pitchFamily="18" charset="0"/>
                      </a:endParaRPr>
                    </a:p>
                  </a:txBody>
                  <a:tcPr marL="6360" marR="6360" marT="6360" marB="0" anchor="ctr"/>
                </a:tc>
                <a:tc>
                  <a:txBody>
                    <a:bodyPr/>
                    <a:lstStyle/>
                    <a:p>
                      <a:pPr algn="ctr" fontAlgn="ctr"/>
                      <a:r>
                        <a:rPr lang="tr-TR" sz="1200" b="0" u="none" strike="noStrike" dirty="0">
                          <a:effectLst/>
                          <a:latin typeface="Times New Roman" pitchFamily="18" charset="0"/>
                          <a:cs typeface="Times New Roman" pitchFamily="18" charset="0"/>
                        </a:rPr>
                        <a:t>11.450.490,85 TRY</a:t>
                      </a:r>
                      <a:endParaRPr lang="tr-TR" sz="1200" b="0" i="0" u="none" strike="noStrike" dirty="0">
                        <a:solidFill>
                          <a:srgbClr val="000000"/>
                        </a:solidFill>
                        <a:effectLst/>
                        <a:latin typeface="Times New Roman" pitchFamily="18" charset="0"/>
                        <a:cs typeface="Times New Roman" pitchFamily="18" charset="0"/>
                      </a:endParaRPr>
                    </a:p>
                  </a:txBody>
                  <a:tcPr marL="6360" marR="6360" marT="6360" marB="0" anchor="ctr"/>
                </a:tc>
                <a:tc>
                  <a:txBody>
                    <a:bodyPr/>
                    <a:lstStyle/>
                    <a:p>
                      <a:pPr algn="ctr" fontAlgn="ctr"/>
                      <a:r>
                        <a:rPr lang="tr-TR" sz="1200" b="0" u="none" strike="noStrike" dirty="0" smtClean="0">
                          <a:effectLst/>
                          <a:latin typeface="Times New Roman" pitchFamily="18" charset="0"/>
                          <a:cs typeface="Times New Roman" pitchFamily="18" charset="0"/>
                        </a:rPr>
                        <a:t>15.09.2020</a:t>
                      </a:r>
                      <a:r>
                        <a:rPr lang="tr-TR" sz="1200" b="0" u="none" strike="noStrike" dirty="0">
                          <a:effectLst/>
                          <a:latin typeface="Times New Roman" pitchFamily="18" charset="0"/>
                          <a:cs typeface="Times New Roman" pitchFamily="18" charset="0"/>
                        </a:rPr>
                        <a:t> </a:t>
                      </a:r>
                      <a:endParaRPr lang="tr-TR" sz="1200" b="0" i="0" u="none" strike="noStrike" dirty="0">
                        <a:solidFill>
                          <a:srgbClr val="000000"/>
                        </a:solidFill>
                        <a:effectLst/>
                        <a:latin typeface="Times New Roman" pitchFamily="18" charset="0"/>
                        <a:cs typeface="Times New Roman" pitchFamily="18" charset="0"/>
                      </a:endParaRPr>
                    </a:p>
                  </a:txBody>
                  <a:tcPr marL="6360" marR="6360" marT="6360" marB="0" anchor="ctr"/>
                </a:tc>
                <a:tc>
                  <a:txBody>
                    <a:bodyPr/>
                    <a:lstStyle/>
                    <a:p>
                      <a:pPr algn="ctr" fontAlgn="ctr"/>
                      <a:r>
                        <a:rPr lang="tr-TR" sz="1200" b="0" u="none" strike="noStrike" dirty="0">
                          <a:effectLst/>
                          <a:latin typeface="Times New Roman" pitchFamily="18" charset="0"/>
                          <a:cs typeface="Times New Roman" pitchFamily="18" charset="0"/>
                        </a:rPr>
                        <a:t> </a:t>
                      </a:r>
                      <a:r>
                        <a:rPr lang="tr-TR" sz="1200" b="0" u="none" strike="noStrike" dirty="0" smtClean="0">
                          <a:effectLst/>
                          <a:latin typeface="Times New Roman" pitchFamily="18" charset="0"/>
                          <a:cs typeface="Times New Roman" pitchFamily="18" charset="0"/>
                        </a:rPr>
                        <a:t>510</a:t>
                      </a:r>
                      <a:endParaRPr lang="tr-TR" sz="1200" b="0" i="0" u="none" strike="noStrike" dirty="0">
                        <a:solidFill>
                          <a:srgbClr val="000000"/>
                        </a:solidFill>
                        <a:effectLst/>
                        <a:latin typeface="Times New Roman" pitchFamily="18" charset="0"/>
                        <a:cs typeface="Times New Roman" pitchFamily="18" charset="0"/>
                      </a:endParaRPr>
                    </a:p>
                  </a:txBody>
                  <a:tcPr marL="6360" marR="6360" marT="6360" marB="0" anchor="ctr"/>
                </a:tc>
                <a:tc>
                  <a:txBody>
                    <a:bodyPr/>
                    <a:lstStyle/>
                    <a:p>
                      <a:pPr algn="ctr" fontAlgn="ctr"/>
                      <a:r>
                        <a:rPr lang="tr-TR" sz="1200" b="0" u="none" strike="noStrike" dirty="0" smtClean="0">
                          <a:effectLst/>
                          <a:latin typeface="Times New Roman" pitchFamily="18" charset="0"/>
                          <a:cs typeface="Times New Roman" pitchFamily="18" charset="0"/>
                        </a:rPr>
                        <a:t>17.09.2020</a:t>
                      </a:r>
                      <a:r>
                        <a:rPr lang="tr-TR" sz="1200" b="0" u="none" strike="noStrike" dirty="0">
                          <a:effectLst/>
                          <a:latin typeface="Times New Roman" pitchFamily="18" charset="0"/>
                          <a:cs typeface="Times New Roman" pitchFamily="18" charset="0"/>
                        </a:rPr>
                        <a:t> </a:t>
                      </a:r>
                      <a:endParaRPr lang="tr-TR" sz="1200" b="0" i="0" u="none" strike="noStrike" dirty="0">
                        <a:solidFill>
                          <a:srgbClr val="000000"/>
                        </a:solidFill>
                        <a:effectLst/>
                        <a:latin typeface="Times New Roman" pitchFamily="18" charset="0"/>
                        <a:cs typeface="Times New Roman" pitchFamily="18" charset="0"/>
                      </a:endParaRPr>
                    </a:p>
                  </a:txBody>
                  <a:tcPr marL="6360" marR="6360" marT="6360" marB="0" anchor="ctr"/>
                </a:tc>
                <a:tc>
                  <a:txBody>
                    <a:bodyPr/>
                    <a:lstStyle/>
                    <a:p>
                      <a:pPr algn="ctr" fontAlgn="ctr"/>
                      <a:r>
                        <a:rPr lang="tr-TR" sz="1200" b="0" u="none" strike="noStrike" dirty="0" smtClean="0">
                          <a:effectLst/>
                          <a:latin typeface="Times New Roman" pitchFamily="18" charset="0"/>
                          <a:cs typeface="Times New Roman" pitchFamily="18" charset="0"/>
                        </a:rPr>
                        <a:t>09.02.2022</a:t>
                      </a:r>
                      <a:r>
                        <a:rPr lang="tr-TR" sz="1200" b="0" u="none" strike="noStrike" dirty="0">
                          <a:effectLst/>
                          <a:latin typeface="Times New Roman" pitchFamily="18" charset="0"/>
                          <a:cs typeface="Times New Roman" pitchFamily="18" charset="0"/>
                        </a:rPr>
                        <a:t> </a:t>
                      </a:r>
                      <a:endParaRPr lang="tr-TR" sz="1200" b="0" i="0" u="none" strike="noStrike" dirty="0">
                        <a:solidFill>
                          <a:srgbClr val="000000"/>
                        </a:solidFill>
                        <a:effectLst/>
                        <a:latin typeface="Times New Roman" pitchFamily="18" charset="0"/>
                        <a:cs typeface="Times New Roman" pitchFamily="18" charset="0"/>
                      </a:endParaRPr>
                    </a:p>
                  </a:txBody>
                  <a:tcPr marL="6360" marR="6360" marT="6360" marB="0" anchor="ctr"/>
                </a:tc>
                <a:tc>
                  <a:txBody>
                    <a:bodyPr/>
                    <a:lstStyle/>
                    <a:p>
                      <a:pPr algn="ctr" fontAlgn="ctr"/>
                      <a:r>
                        <a:rPr lang="tr-TR" sz="1200" b="0" u="none" strike="noStrike" dirty="0">
                          <a:effectLst/>
                          <a:latin typeface="Times New Roman" pitchFamily="18" charset="0"/>
                          <a:cs typeface="Times New Roman" pitchFamily="18" charset="0"/>
                        </a:rPr>
                        <a:t> </a:t>
                      </a:r>
                      <a:r>
                        <a:rPr lang="tr-TR" sz="1200" b="0" u="none" strike="noStrike" dirty="0" smtClean="0">
                          <a:effectLst/>
                          <a:latin typeface="Times New Roman" pitchFamily="18" charset="0"/>
                          <a:cs typeface="Times New Roman" pitchFamily="18" charset="0"/>
                        </a:rPr>
                        <a:t>-</a:t>
                      </a:r>
                      <a:endParaRPr lang="tr-TR" sz="1200" b="0" i="0" u="none" strike="noStrike" dirty="0">
                        <a:solidFill>
                          <a:srgbClr val="000000"/>
                        </a:solidFill>
                        <a:effectLst/>
                        <a:latin typeface="Times New Roman" pitchFamily="18" charset="0"/>
                        <a:cs typeface="Times New Roman" pitchFamily="18" charset="0"/>
                      </a:endParaRPr>
                    </a:p>
                  </a:txBody>
                  <a:tcPr marL="6360" marR="6360" marT="6360" marB="0" anchor="ctr"/>
                </a:tc>
                <a:tc>
                  <a:txBody>
                    <a:bodyPr/>
                    <a:lstStyle/>
                    <a:p>
                      <a:pPr algn="ctr" fontAlgn="ctr"/>
                      <a:r>
                        <a:rPr lang="tr-TR" sz="1200" b="0" u="none" strike="noStrike" dirty="0" smtClean="0">
                          <a:effectLst/>
                          <a:latin typeface="Times New Roman" pitchFamily="18" charset="0"/>
                          <a:cs typeface="Times New Roman" pitchFamily="18" charset="0"/>
                        </a:rPr>
                        <a:t>%100</a:t>
                      </a:r>
                      <a:endParaRPr lang="tr-TR" sz="1200" b="0" i="0" u="none" strike="noStrike" dirty="0">
                        <a:solidFill>
                          <a:srgbClr val="000000"/>
                        </a:solidFill>
                        <a:effectLst/>
                        <a:latin typeface="Times New Roman" pitchFamily="18" charset="0"/>
                        <a:cs typeface="Times New Roman" pitchFamily="18" charset="0"/>
                      </a:endParaRPr>
                    </a:p>
                  </a:txBody>
                  <a:tcPr marL="6360" marR="6360" marT="6360" marB="0" anchor="ctr"/>
                </a:tc>
                <a:tc>
                  <a:txBody>
                    <a:bodyPr/>
                    <a:lstStyle/>
                    <a:p>
                      <a:pPr algn="ctr" fontAlgn="ctr"/>
                      <a:r>
                        <a:rPr lang="tr-TR" sz="1200" b="0" u="none" strike="noStrike" dirty="0">
                          <a:effectLst/>
                          <a:latin typeface="Times New Roman" pitchFamily="18" charset="0"/>
                          <a:cs typeface="Times New Roman" pitchFamily="18" charset="0"/>
                        </a:rPr>
                        <a:t> </a:t>
                      </a:r>
                      <a:r>
                        <a:rPr lang="tr-TR" sz="1200" b="0" u="none" strike="noStrike" dirty="0" smtClean="0">
                          <a:effectLst/>
                          <a:latin typeface="Times New Roman" pitchFamily="18" charset="0"/>
                          <a:cs typeface="Times New Roman" pitchFamily="18" charset="0"/>
                        </a:rPr>
                        <a:t>%98</a:t>
                      </a:r>
                      <a:endParaRPr lang="tr-TR" sz="1200" b="0" i="0" u="none" strike="noStrike" dirty="0">
                        <a:solidFill>
                          <a:srgbClr val="000000"/>
                        </a:solidFill>
                        <a:effectLst/>
                        <a:latin typeface="Times New Roman" pitchFamily="18" charset="0"/>
                        <a:cs typeface="Times New Roman" pitchFamily="18" charset="0"/>
                      </a:endParaRPr>
                    </a:p>
                  </a:txBody>
                  <a:tcPr marL="6360" marR="6360" marT="6360" marB="0" anchor="ctr"/>
                </a:tc>
                <a:extLst>
                  <a:ext uri="{0D108BD9-81ED-4DB2-BD59-A6C34878D82A}">
                    <a16:rowId xmlns:a16="http://schemas.microsoft.com/office/drawing/2014/main" val="1244458867"/>
                  </a:ext>
                </a:extLst>
              </a:tr>
            </a:tbl>
          </a:graphicData>
        </a:graphic>
      </p:graphicFrame>
    </p:spTree>
    <p:extLst>
      <p:ext uri="{BB962C8B-B14F-4D97-AF65-F5344CB8AC3E}">
        <p14:creationId xmlns:p14="http://schemas.microsoft.com/office/powerpoint/2010/main" val="21708068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a:extLst>
              <a:ext uri="{FF2B5EF4-FFF2-40B4-BE49-F238E27FC236}">
                <a16:creationId xmlns:a16="http://schemas.microsoft.com/office/drawing/2014/main" id="{F3C5D757-48C9-4F9A-9020-486A64A16355}"/>
              </a:ext>
            </a:extLst>
          </p:cNvPr>
          <p:cNvSpPr>
            <a:spLocks noGrp="1"/>
          </p:cNvSpPr>
          <p:nvPr>
            <p:ph type="ctrTitle"/>
          </p:nvPr>
        </p:nvSpPr>
        <p:spPr>
          <a:xfrm>
            <a:off x="762838" y="1061663"/>
            <a:ext cx="10745299" cy="1250732"/>
          </a:xfrm>
        </p:spPr>
        <p:txBody>
          <a:bodyPr/>
          <a:lstStyle/>
          <a:p>
            <a:pPr eaLnBrk="1" hangingPunct="1"/>
            <a:r>
              <a:rPr lang="tr-TR" altLang="tr-TR" sz="4000" b="1" i="1" dirty="0" smtClean="0">
                <a:solidFill>
                  <a:schemeClr val="accent1"/>
                </a:solidFill>
                <a:effectLst>
                  <a:outerShdw blurRad="38100" dist="38100" dir="2700000" algn="tl">
                    <a:srgbClr val="000000">
                      <a:alpha val="43137"/>
                    </a:srgbClr>
                  </a:outerShdw>
                </a:effectLst>
                <a:latin typeface="Bebas Neue" panose="020B0606020202050201" pitchFamily="34" charset="-94"/>
              </a:rPr>
              <a:t>TIP FAKÜLTESİ </a:t>
            </a:r>
            <a:r>
              <a:rPr lang="tr-TR" altLang="tr-TR" sz="4000" b="1" i="1" dirty="0">
                <a:solidFill>
                  <a:schemeClr val="accent1"/>
                </a:solidFill>
                <a:effectLst>
                  <a:outerShdw blurRad="38100" dist="38100" dir="2700000" algn="tl">
                    <a:srgbClr val="000000">
                      <a:alpha val="43137"/>
                    </a:srgbClr>
                  </a:outerShdw>
                </a:effectLst>
                <a:latin typeface="Bebas Neue" panose="020B0606020202050201" pitchFamily="34" charset="-94"/>
              </a:rPr>
              <a:t>MORFOLOJİ BİNASI </a:t>
            </a:r>
            <a:r>
              <a:rPr lang="tr-TR" altLang="tr-TR" sz="4000" b="1" i="1" dirty="0" smtClean="0">
                <a:solidFill>
                  <a:schemeClr val="accent1"/>
                </a:solidFill>
                <a:effectLst>
                  <a:outerShdw blurRad="38100" dist="38100" dir="2700000" algn="tl">
                    <a:srgbClr val="000000">
                      <a:alpha val="43137"/>
                    </a:srgbClr>
                  </a:outerShdw>
                </a:effectLst>
                <a:latin typeface="Bebas Neue" panose="020B0606020202050201" pitchFamily="34" charset="-94"/>
              </a:rPr>
              <a:t>YAPIMI</a:t>
            </a:r>
            <a:endParaRPr lang="en-US" altLang="tr-TR" sz="4000" b="1" i="1" dirty="0">
              <a:solidFill>
                <a:schemeClr val="accent1"/>
              </a:solidFill>
              <a:effectLst>
                <a:outerShdw blurRad="38100" dist="38100" dir="2700000" algn="tl">
                  <a:srgbClr val="000000">
                    <a:alpha val="43137"/>
                  </a:srgbClr>
                </a:outerShdw>
              </a:effectLst>
              <a:latin typeface="Bebas Neue" panose="020B0606020202050201" pitchFamily="34" charset="-94"/>
            </a:endParaRPr>
          </a:p>
        </p:txBody>
      </p:sp>
      <p:sp>
        <p:nvSpPr>
          <p:cNvPr id="13" name="Rectangle 20">
            <a:extLst>
              <a:ext uri="{FF2B5EF4-FFF2-40B4-BE49-F238E27FC236}">
                <a16:creationId xmlns:a16="http://schemas.microsoft.com/office/drawing/2014/main" id="{E9F7DC28-7307-4AF8-8349-D9BD87C5A97C}"/>
              </a:ext>
            </a:extLst>
          </p:cNvPr>
          <p:cNvSpPr/>
          <p:nvPr/>
        </p:nvSpPr>
        <p:spPr>
          <a:xfrm>
            <a:off x="0" y="6246813"/>
            <a:ext cx="12192000" cy="630237"/>
          </a:xfrm>
          <a:prstGeom prst="rect">
            <a:avLst/>
          </a:prstGeom>
          <a:solidFill>
            <a:schemeClr val="accent2">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600" dirty="0">
              <a:solidFill>
                <a:schemeClr val="tx1"/>
              </a:solidFill>
              <a:highlight>
                <a:srgbClr val="E68C2A"/>
              </a:highlight>
            </a:endParaRPr>
          </a:p>
        </p:txBody>
      </p:sp>
      <p:sp>
        <p:nvSpPr>
          <p:cNvPr id="2" name="Metin kutusu 1">
            <a:extLst>
              <a:ext uri="{FF2B5EF4-FFF2-40B4-BE49-F238E27FC236}">
                <a16:creationId xmlns:a16="http://schemas.microsoft.com/office/drawing/2014/main" id="{40350238-3E11-4DD6-B2EC-123B5B955878}"/>
              </a:ext>
            </a:extLst>
          </p:cNvPr>
          <p:cNvSpPr txBox="1"/>
          <p:nvPr/>
        </p:nvSpPr>
        <p:spPr>
          <a:xfrm>
            <a:off x="0" y="2117558"/>
            <a:ext cx="12192000" cy="4129255"/>
          </a:xfrm>
          <a:prstGeom prst="rect">
            <a:avLst/>
          </a:prstGeom>
          <a:solidFill>
            <a:schemeClr val="tx1">
              <a:lumMod val="95000"/>
              <a:lumOff val="5000"/>
            </a:schemeClr>
          </a:solidFill>
        </p:spPr>
        <p:txBody>
          <a:bodyPr wrap="square" rtlCol="0">
            <a:spAutoFit/>
          </a:bodyPr>
          <a:lstStyle/>
          <a:p>
            <a:endParaRPr lang="tr-TR" dirty="0"/>
          </a:p>
        </p:txBody>
      </p:sp>
      <p:graphicFrame>
        <p:nvGraphicFramePr>
          <p:cNvPr id="11" name="Tablo 10">
            <a:extLst>
              <a:ext uri="{FF2B5EF4-FFF2-40B4-BE49-F238E27FC236}">
                <a16:creationId xmlns:a16="http://schemas.microsoft.com/office/drawing/2014/main" id="{817BDB6E-C3F3-4B5E-8452-7942EBF60A12}"/>
              </a:ext>
            </a:extLst>
          </p:cNvPr>
          <p:cNvGraphicFramePr>
            <a:graphicFrameLocks noGrp="1"/>
          </p:cNvGraphicFramePr>
          <p:nvPr>
            <p:extLst>
              <p:ext uri="{D42A27DB-BD31-4B8C-83A1-F6EECF244321}">
                <p14:modId xmlns:p14="http://schemas.microsoft.com/office/powerpoint/2010/main" val="1414345277"/>
              </p:ext>
            </p:extLst>
          </p:nvPr>
        </p:nvGraphicFramePr>
        <p:xfrm>
          <a:off x="8276494" y="2194561"/>
          <a:ext cx="3835150" cy="4251960"/>
        </p:xfrm>
        <a:graphic>
          <a:graphicData uri="http://schemas.openxmlformats.org/drawingml/2006/table">
            <a:tbl>
              <a:tblPr firstRow="1" bandRow="1">
                <a:tableStyleId>{073A0DAA-6AF3-43AB-8588-CEC1D06C72B9}</a:tableStyleId>
              </a:tblPr>
              <a:tblGrid>
                <a:gridCol w="2032057">
                  <a:extLst>
                    <a:ext uri="{9D8B030D-6E8A-4147-A177-3AD203B41FA5}">
                      <a16:colId xmlns:a16="http://schemas.microsoft.com/office/drawing/2014/main" val="1832384250"/>
                    </a:ext>
                  </a:extLst>
                </a:gridCol>
                <a:gridCol w="1803093">
                  <a:extLst>
                    <a:ext uri="{9D8B030D-6E8A-4147-A177-3AD203B41FA5}">
                      <a16:colId xmlns:a16="http://schemas.microsoft.com/office/drawing/2014/main" val="1961825148"/>
                    </a:ext>
                  </a:extLst>
                </a:gridCol>
              </a:tblGrid>
              <a:tr h="630541">
                <a:tc>
                  <a:txBody>
                    <a:bodyPr/>
                    <a:lstStyle/>
                    <a:p>
                      <a:pPr marL="0" indent="0" algn="l" defTabSz="914400" rtl="0" eaLnBrk="1" latinLnBrk="0" hangingPunct="1">
                        <a:buFont typeface="Arial" panose="020B0604020202020204" pitchFamily="34" charset="0"/>
                        <a:buNone/>
                      </a:pPr>
                      <a:r>
                        <a:rPr lang="tr-TR" sz="1800" kern="1200" dirty="0">
                          <a:effectLst>
                            <a:outerShdw blurRad="38100" dist="38100" dir="2700000" algn="tl">
                              <a:srgbClr val="000000">
                                <a:alpha val="43137"/>
                              </a:srgbClr>
                            </a:outerShdw>
                          </a:effectLst>
                        </a:rPr>
                        <a:t>ONAYLANAN PROJE BEDELİ</a:t>
                      </a:r>
                      <a:endParaRPr lang="tr-TR" sz="1800" b="1" kern="1200" dirty="0">
                        <a:solidFill>
                          <a:schemeClr val="accent1"/>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indent="0" algn="ctr" defTabSz="914400" rtl="0" eaLnBrk="1" latinLnBrk="0" hangingPunct="1">
                        <a:buFont typeface="Arial" panose="020B0604020202020204" pitchFamily="34" charset="0"/>
                        <a:buNone/>
                      </a:pPr>
                      <a:r>
                        <a:rPr lang="tr-TR" sz="1800" kern="1200" dirty="0" smtClean="0">
                          <a:effectLst>
                            <a:outerShdw blurRad="38100" dist="38100" dir="2700000" algn="tl">
                              <a:srgbClr val="000000">
                                <a:alpha val="43137"/>
                              </a:srgbClr>
                            </a:outerShdw>
                          </a:effectLst>
                        </a:rPr>
                        <a:t>- - - -</a:t>
                      </a:r>
                      <a:r>
                        <a:rPr lang="tr-TR" sz="1800" kern="1200" baseline="0" dirty="0" smtClean="0">
                          <a:effectLst>
                            <a:outerShdw blurRad="38100" dist="38100" dir="2700000" algn="tl">
                              <a:srgbClr val="000000">
                                <a:alpha val="43137"/>
                              </a:srgbClr>
                            </a:outerShdw>
                          </a:effectLst>
                        </a:rPr>
                        <a:t> - - - - -</a:t>
                      </a:r>
                      <a:endParaRPr lang="tr-TR" sz="1800" b="1" kern="1200" dirty="0">
                        <a:solidFill>
                          <a:schemeClr val="accent1"/>
                        </a:solidFill>
                        <a:effectLst>
                          <a:outerShdw blurRad="38100" dist="38100" dir="2700000" algn="tl">
                            <a:srgbClr val="000000">
                              <a:alpha val="43137"/>
                            </a:srgbClr>
                          </a:outerShdw>
                        </a:effectLst>
                        <a:latin typeface="+mn-lt"/>
                        <a:ea typeface="+mn-ea"/>
                        <a:cs typeface="+mn-cs"/>
                      </a:endParaRPr>
                    </a:p>
                  </a:txBody>
                  <a:tcPr anchor="ctr"/>
                </a:tc>
                <a:extLst>
                  <a:ext uri="{0D108BD9-81ED-4DB2-BD59-A6C34878D82A}">
                    <a16:rowId xmlns:a16="http://schemas.microsoft.com/office/drawing/2014/main" val="419204341"/>
                  </a:ext>
                </a:extLst>
              </a:tr>
              <a:tr h="2624075">
                <a:tc gridSpan="2">
                  <a:txBody>
                    <a:bodyPr/>
                    <a:lstStyle/>
                    <a:p>
                      <a:pPr marL="0" indent="0" algn="l">
                        <a:buFont typeface="Arial" panose="020B0604020202020204" pitchFamily="34" charset="0"/>
                        <a:buNone/>
                      </a:pPr>
                      <a:r>
                        <a:rPr lang="tr-TR" sz="2100" b="1" kern="1200" dirty="0" smtClean="0">
                          <a:solidFill>
                            <a:srgbClr val="FF0000"/>
                          </a:solidFill>
                          <a:effectLst/>
                          <a:latin typeface="+mn-lt"/>
                          <a:ea typeface="+mn-ea"/>
                          <a:cs typeface="+mn-cs"/>
                        </a:rPr>
                        <a:t>10.12.2022</a:t>
                      </a:r>
                      <a:r>
                        <a:rPr lang="tr-TR" sz="2100" b="1" kern="1200" dirty="0" smtClean="0">
                          <a:solidFill>
                            <a:schemeClr val="dk1"/>
                          </a:solidFill>
                          <a:effectLst/>
                          <a:latin typeface="+mn-lt"/>
                          <a:ea typeface="+mn-ea"/>
                          <a:cs typeface="+mn-cs"/>
                        </a:rPr>
                        <a:t> </a:t>
                      </a:r>
                      <a:r>
                        <a:rPr lang="tr-TR" sz="2100" b="1" kern="1200" dirty="0" smtClean="0">
                          <a:solidFill>
                            <a:schemeClr val="dk1"/>
                          </a:solidFill>
                          <a:effectLst/>
                          <a:latin typeface="+mn-lt"/>
                          <a:ea typeface="+mn-ea"/>
                          <a:cs typeface="+mn-cs"/>
                        </a:rPr>
                        <a:t>TARİHİNDE YAPILAN İHALEYE KATILIM SAĞLANMADIĞINDAN İHALE İPTAL EDİLMİŞTİR.</a:t>
                      </a:r>
                      <a:r>
                        <a:rPr lang="tr-TR" sz="2100" b="1" kern="1200" baseline="0" dirty="0" smtClean="0">
                          <a:solidFill>
                            <a:schemeClr val="dk1"/>
                          </a:solidFill>
                          <a:effectLst/>
                          <a:latin typeface="+mn-lt"/>
                          <a:ea typeface="+mn-ea"/>
                          <a:cs typeface="+mn-cs"/>
                        </a:rPr>
                        <a:t> </a:t>
                      </a:r>
                    </a:p>
                    <a:p>
                      <a:pPr marL="0" indent="0" algn="l">
                        <a:buFont typeface="Arial" panose="020B0604020202020204" pitchFamily="34" charset="0"/>
                        <a:buNone/>
                      </a:pPr>
                      <a:r>
                        <a:rPr lang="tr-TR" sz="2100" b="1" kern="1200" baseline="0" dirty="0" smtClean="0">
                          <a:solidFill>
                            <a:schemeClr val="dk1"/>
                          </a:solidFill>
                          <a:effectLst/>
                          <a:latin typeface="+mn-lt"/>
                          <a:ea typeface="+mn-ea"/>
                          <a:cs typeface="+mn-cs"/>
                        </a:rPr>
                        <a:t>2023 YILINDA YENİDEN MALİYET HESAPLAMALARI  YAPILIP GEREKLİ PROJE BEDELİ OLUŞTURULARAK YENİ BİR İHALE YAPILACAKTIR.</a:t>
                      </a:r>
                      <a:r>
                        <a:rPr lang="tr-TR" sz="2100" b="1" kern="1200" dirty="0" smtClean="0">
                          <a:solidFill>
                            <a:schemeClr val="dk1"/>
                          </a:solidFill>
                          <a:effectLst/>
                          <a:latin typeface="+mn-lt"/>
                          <a:ea typeface="+mn-ea"/>
                          <a:cs typeface="+mn-cs"/>
                        </a:rPr>
                        <a:t> </a:t>
                      </a:r>
                    </a:p>
                    <a:p>
                      <a:pPr marL="0" indent="0" algn="l">
                        <a:buFont typeface="Arial" panose="020B0604020202020204" pitchFamily="34" charset="0"/>
                        <a:buNone/>
                      </a:pPr>
                      <a:endParaRPr lang="tr-TR" sz="2100" b="1" kern="1200" dirty="0">
                        <a:solidFill>
                          <a:schemeClr val="dk1"/>
                        </a:solidFill>
                        <a:effectLst/>
                        <a:latin typeface="+mn-lt"/>
                        <a:ea typeface="+mn-ea"/>
                        <a:cs typeface="+mn-cs"/>
                      </a:endParaRPr>
                    </a:p>
                  </a:txBody>
                  <a:tcPr anchor="ctr"/>
                </a:tc>
                <a:tc hMerge="1">
                  <a:txBody>
                    <a:bodyPr/>
                    <a:lstStyle/>
                    <a:p>
                      <a:pPr marL="0" indent="0" algn="l">
                        <a:buFont typeface="Arial" panose="020B0604020202020204" pitchFamily="34" charset="0"/>
                        <a:buNone/>
                      </a:pPr>
                      <a:endParaRPr lang="tr-TR" dirty="0"/>
                    </a:p>
                  </a:txBody>
                  <a:tcPr anchor="ctr"/>
                </a:tc>
                <a:extLst>
                  <a:ext uri="{0D108BD9-81ED-4DB2-BD59-A6C34878D82A}">
                    <a16:rowId xmlns:a16="http://schemas.microsoft.com/office/drawing/2014/main" val="2347168083"/>
                  </a:ext>
                </a:extLst>
              </a:tr>
            </a:tbl>
          </a:graphicData>
        </a:graphic>
      </p:graphicFrame>
      <p:pic>
        <p:nvPicPr>
          <p:cNvPr id="12" name="Resim 11" descr="gök, bina, açık hava, yol içeren bir resim&#10;&#10;Açıklama otomatik olarak oluşturuldu">
            <a:extLst>
              <a:ext uri="{FF2B5EF4-FFF2-40B4-BE49-F238E27FC236}">
                <a16:creationId xmlns:a16="http://schemas.microsoft.com/office/drawing/2014/main" id="{C13FCA21-4C8C-471A-AFF4-40D32ACF31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08" y="2172677"/>
            <a:ext cx="3939776" cy="3997117"/>
          </a:xfrm>
          <a:prstGeom prst="roundRect">
            <a:avLst>
              <a:gd name="adj" fmla="val 16667"/>
            </a:avLst>
          </a:prstGeom>
          <a:ln w="38100">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Resim 13">
            <a:extLst>
              <a:ext uri="{FF2B5EF4-FFF2-40B4-BE49-F238E27FC236}">
                <a16:creationId xmlns:a16="http://schemas.microsoft.com/office/drawing/2014/main" id="{EB11506F-4BD9-4FB0-8073-1F9FF12020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9192" y="2194560"/>
            <a:ext cx="4172593" cy="3975234"/>
          </a:xfrm>
          <a:prstGeom prst="roundRect">
            <a:avLst>
              <a:gd name="adj" fmla="val 16667"/>
            </a:avLst>
          </a:prstGeom>
          <a:ln w="38100">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368824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0">
            <a:extLst>
              <a:ext uri="{FF2B5EF4-FFF2-40B4-BE49-F238E27FC236}">
                <a16:creationId xmlns:a16="http://schemas.microsoft.com/office/drawing/2014/main" id="{DBCD8F18-6F5A-4F83-927D-60C94701A6D7}"/>
              </a:ext>
            </a:extLst>
          </p:cNvPr>
          <p:cNvSpPr/>
          <p:nvPr/>
        </p:nvSpPr>
        <p:spPr>
          <a:xfrm>
            <a:off x="0" y="6264477"/>
            <a:ext cx="12192000" cy="673475"/>
          </a:xfrm>
          <a:prstGeom prst="rect">
            <a:avLst/>
          </a:prstGeom>
          <a:solidFill>
            <a:schemeClr val="accent2">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600" dirty="0">
              <a:solidFill>
                <a:schemeClr val="tx1"/>
              </a:solidFill>
              <a:highlight>
                <a:srgbClr val="E68C2A"/>
              </a:highlight>
            </a:endParaRPr>
          </a:p>
        </p:txBody>
      </p:sp>
      <p:sp>
        <p:nvSpPr>
          <p:cNvPr id="30723" name="Title 7">
            <a:extLst>
              <a:ext uri="{FF2B5EF4-FFF2-40B4-BE49-F238E27FC236}">
                <a16:creationId xmlns:a16="http://schemas.microsoft.com/office/drawing/2014/main" id="{CC66D5D2-8851-4614-9185-01AACA5AC06E}"/>
              </a:ext>
            </a:extLst>
          </p:cNvPr>
          <p:cNvSpPr txBox="1">
            <a:spLocks noChangeArrowheads="1"/>
          </p:cNvSpPr>
          <p:nvPr/>
        </p:nvSpPr>
        <p:spPr bwMode="auto">
          <a:xfrm>
            <a:off x="966952" y="613912"/>
            <a:ext cx="11225048" cy="1075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tr-TR" altLang="tr-TR" sz="4000" b="1" i="1" dirty="0" smtClean="0">
                <a:solidFill>
                  <a:schemeClr val="accent1"/>
                </a:solidFill>
                <a:effectLst>
                  <a:outerShdw blurRad="38100" dist="38100" dir="2700000" algn="tl">
                    <a:srgbClr val="000000">
                      <a:alpha val="43137"/>
                    </a:srgbClr>
                  </a:outerShdw>
                </a:effectLst>
                <a:latin typeface="Bebas Neue" panose="020B0606020202050201" pitchFamily="34" charset="-94"/>
              </a:rPr>
              <a:t>TEKNİK BİLİMLER VE SOSYAL BİLİMLER</a:t>
            </a:r>
          </a:p>
          <a:p>
            <a:pPr algn="ctr"/>
            <a:r>
              <a:rPr lang="tr-TR" altLang="tr-TR" sz="4000" b="1" i="1" dirty="0" smtClean="0">
                <a:solidFill>
                  <a:schemeClr val="accent1"/>
                </a:solidFill>
                <a:effectLst>
                  <a:outerShdw blurRad="38100" dist="38100" dir="2700000" algn="tl">
                    <a:srgbClr val="000000">
                      <a:alpha val="43137"/>
                    </a:srgbClr>
                  </a:outerShdw>
                </a:effectLst>
                <a:latin typeface="Bebas Neue" panose="020B0606020202050201" pitchFamily="34" charset="-94"/>
              </a:rPr>
              <a:t>MESLEK </a:t>
            </a:r>
            <a:r>
              <a:rPr lang="tr-TR" altLang="tr-TR" sz="4000" b="1" i="1" dirty="0">
                <a:solidFill>
                  <a:schemeClr val="accent1"/>
                </a:solidFill>
                <a:effectLst>
                  <a:outerShdw blurRad="38100" dist="38100" dir="2700000" algn="tl">
                    <a:srgbClr val="000000">
                      <a:alpha val="43137"/>
                    </a:srgbClr>
                  </a:outerShdw>
                </a:effectLst>
                <a:latin typeface="Bebas Neue" panose="020B0606020202050201" pitchFamily="34" charset="-94"/>
              </a:rPr>
              <a:t>YÜKSEKOKULU BİNASI</a:t>
            </a:r>
          </a:p>
        </p:txBody>
      </p:sp>
      <p:sp>
        <p:nvSpPr>
          <p:cNvPr id="30728" name="Title 7">
            <a:extLst>
              <a:ext uri="{FF2B5EF4-FFF2-40B4-BE49-F238E27FC236}">
                <a16:creationId xmlns:a16="http://schemas.microsoft.com/office/drawing/2014/main" id="{2E648668-894D-4827-B8E8-E3F16CEFF1C7}"/>
              </a:ext>
            </a:extLst>
          </p:cNvPr>
          <p:cNvSpPr txBox="1">
            <a:spLocks/>
          </p:cNvSpPr>
          <p:nvPr/>
        </p:nvSpPr>
        <p:spPr bwMode="auto">
          <a:xfrm>
            <a:off x="-243025" y="2930434"/>
            <a:ext cx="11102056" cy="1281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90000"/>
              </a:lnSpc>
            </a:pPr>
            <a:endParaRPr lang="id-ID" altLang="tr-TR" sz="3600" i="1" dirty="0">
              <a:solidFill>
                <a:schemeClr val="accent2"/>
              </a:solidFill>
              <a:effectLst>
                <a:outerShdw blurRad="38100" dist="38100" dir="2700000" algn="tl">
                  <a:srgbClr val="000000">
                    <a:alpha val="43137"/>
                  </a:srgbClr>
                </a:outerShdw>
              </a:effectLst>
              <a:latin typeface="Bebas Neue" pitchFamily="34" charset="0"/>
              <a:ea typeface="Gulim" pitchFamily="34" charset="-127"/>
              <a:cs typeface="+mj-cs"/>
            </a:endParaRPr>
          </a:p>
        </p:txBody>
      </p:sp>
      <p:sp>
        <p:nvSpPr>
          <p:cNvPr id="3" name="Dikdörtgen 2"/>
          <p:cNvSpPr/>
          <p:nvPr/>
        </p:nvSpPr>
        <p:spPr>
          <a:xfrm>
            <a:off x="3679851" y="2160194"/>
            <a:ext cx="3567972" cy="4078039"/>
          </a:xfrm>
          <a:prstGeom prst="rect">
            <a:avLst/>
          </a:prstGeom>
          <a:solidFill>
            <a:schemeClr val="tx1">
              <a:lumMod val="95000"/>
              <a:lumOff val="5000"/>
            </a:schemeClr>
          </a:solidFill>
          <a:effectLst>
            <a:glow rad="63500">
              <a:schemeClr val="accent6">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tr-TR" altLang="tr-TR" sz="2800" b="1" u="sng" dirty="0">
                <a:solidFill>
                  <a:schemeClr val="accent1"/>
                </a:solidFill>
                <a:effectLst>
                  <a:outerShdw blurRad="38100" dist="38100" dir="2700000" algn="tl">
                    <a:srgbClr val="000000">
                      <a:alpha val="43137"/>
                    </a:srgbClr>
                  </a:outerShdw>
                </a:effectLst>
                <a:latin typeface="Bebas Neue" panose="020B0606020202050201" pitchFamily="34" charset="-94"/>
              </a:rPr>
              <a:t>BİNANIN DURUMU</a:t>
            </a:r>
          </a:p>
          <a:p>
            <a:pPr algn="ctr"/>
            <a:endParaRPr lang="tr-TR" altLang="tr-TR" sz="100" b="1" dirty="0">
              <a:solidFill>
                <a:schemeClr val="accent1"/>
              </a:solidFill>
              <a:latin typeface="Bebas Neue" panose="020B0606020202050201" pitchFamily="34" charset="-94"/>
            </a:endParaRPr>
          </a:p>
          <a:p>
            <a:pPr algn="ctr"/>
            <a:endParaRPr lang="tr-TR" altLang="tr-TR" sz="2200" b="1" dirty="0" smtClean="0">
              <a:solidFill>
                <a:schemeClr val="accent1"/>
              </a:solidFill>
              <a:latin typeface="Bebas Neue" panose="020B0606020202050201" pitchFamily="34" charset="-94"/>
            </a:endParaRPr>
          </a:p>
          <a:p>
            <a:pPr algn="ctr"/>
            <a:r>
              <a:rPr lang="tr-TR" altLang="tr-TR" sz="2200" b="1" dirty="0" smtClean="0">
                <a:solidFill>
                  <a:schemeClr val="accent1"/>
                </a:solidFill>
                <a:latin typeface="Bebas Neue" panose="020B0606020202050201" pitchFamily="34" charset="-94"/>
              </a:rPr>
              <a:t>Yapılan Bina </a:t>
            </a:r>
            <a:r>
              <a:rPr lang="tr-TR" altLang="tr-TR" sz="2200" b="1" dirty="0">
                <a:solidFill>
                  <a:schemeClr val="accent1"/>
                </a:solidFill>
                <a:latin typeface="Bebas Neue" panose="020B0606020202050201" pitchFamily="34" charset="-94"/>
              </a:rPr>
              <a:t>Analiz </a:t>
            </a:r>
            <a:r>
              <a:rPr lang="tr-TR" altLang="tr-TR" sz="2200" b="1" dirty="0" smtClean="0">
                <a:solidFill>
                  <a:schemeClr val="accent1"/>
                </a:solidFill>
                <a:latin typeface="Bebas Neue" panose="020B0606020202050201" pitchFamily="34" charset="-94"/>
              </a:rPr>
              <a:t>Raporuna </a:t>
            </a:r>
            <a:r>
              <a:rPr lang="tr-TR" altLang="tr-TR" sz="2200" b="1" dirty="0">
                <a:solidFill>
                  <a:schemeClr val="accent1"/>
                </a:solidFill>
                <a:latin typeface="Bebas Neue" panose="020B0606020202050201" pitchFamily="34" charset="-94"/>
              </a:rPr>
              <a:t>göre, bina depreme dayanıksız ve kullanımı can güvenliği açısından </a:t>
            </a:r>
            <a:r>
              <a:rPr lang="tr-TR" altLang="tr-TR" sz="2200" b="1" dirty="0" smtClean="0">
                <a:solidFill>
                  <a:schemeClr val="accent1"/>
                </a:solidFill>
                <a:latin typeface="Bebas Neue" panose="020B0606020202050201" pitchFamily="34" charset="-94"/>
              </a:rPr>
              <a:t>sakıncalıdır. </a:t>
            </a:r>
            <a:r>
              <a:rPr lang="tr-TR" altLang="tr-TR" sz="2200" b="1" i="1" dirty="0">
                <a:solidFill>
                  <a:schemeClr val="accent1"/>
                </a:solidFill>
                <a:latin typeface="Bebas Neue" panose="020B0606020202050201" pitchFamily="34" charset="-94"/>
              </a:rPr>
              <a:t>Ö</a:t>
            </a:r>
            <a:r>
              <a:rPr lang="tr-TR" altLang="tr-TR" sz="2200" b="1" i="1" dirty="0" smtClean="0">
                <a:solidFill>
                  <a:schemeClr val="accent1"/>
                </a:solidFill>
                <a:latin typeface="Bebas Neue" panose="020B0606020202050201" pitchFamily="34" charset="-94"/>
              </a:rPr>
              <a:t>ğrencilerimiz farklı fakülte binalarında eğitim görmektedir.</a:t>
            </a:r>
          </a:p>
          <a:p>
            <a:pPr algn="ctr"/>
            <a:endParaRPr lang="tr-TR" altLang="tr-TR" sz="2200" b="1" dirty="0">
              <a:solidFill>
                <a:schemeClr val="accent1"/>
              </a:solidFill>
              <a:latin typeface="Bebas Neue" panose="020B0606020202050201" pitchFamily="34" charset="-94"/>
            </a:endParaRPr>
          </a:p>
          <a:p>
            <a:pPr algn="ctr"/>
            <a:endParaRPr lang="tr-TR" altLang="tr-TR" sz="2200" b="1" dirty="0" smtClean="0">
              <a:solidFill>
                <a:schemeClr val="accent1"/>
              </a:solidFill>
              <a:latin typeface="Bebas Neue" panose="020B0606020202050201" pitchFamily="34" charset="-94"/>
            </a:endParaRPr>
          </a:p>
          <a:p>
            <a:pPr algn="ctr"/>
            <a:endParaRPr lang="tr-TR" altLang="tr-TR" sz="100" b="1" dirty="0" smtClean="0">
              <a:solidFill>
                <a:schemeClr val="accent1"/>
              </a:solidFill>
              <a:latin typeface="Bebas Neue" panose="020B0606020202050201" pitchFamily="34" charset="-94"/>
            </a:endParaRPr>
          </a:p>
          <a:p>
            <a:pPr algn="ctr"/>
            <a:endParaRPr lang="tr-TR" altLang="tr-TR" sz="100" b="1" dirty="0">
              <a:solidFill>
                <a:schemeClr val="accent1"/>
              </a:solidFill>
              <a:latin typeface="Bebas Neue" panose="020B0606020202050201" pitchFamily="34" charset="-94"/>
            </a:endParaRPr>
          </a:p>
          <a:p>
            <a:pPr algn="ctr"/>
            <a:endParaRPr lang="tr-TR" altLang="tr-TR" sz="100" b="1" dirty="0" smtClean="0">
              <a:solidFill>
                <a:schemeClr val="accent1"/>
              </a:solidFill>
              <a:latin typeface="Bebas Neue" panose="020B0606020202050201" pitchFamily="34" charset="-94"/>
            </a:endParaRPr>
          </a:p>
          <a:p>
            <a:pPr algn="ctr"/>
            <a:endParaRPr lang="tr-TR" altLang="tr-TR" sz="100" b="1" dirty="0">
              <a:solidFill>
                <a:schemeClr val="accent1"/>
              </a:solidFill>
              <a:latin typeface="Bebas Neue" panose="020B0606020202050201" pitchFamily="34" charset="-94"/>
            </a:endParaRPr>
          </a:p>
          <a:p>
            <a:pPr algn="ctr"/>
            <a:endParaRPr lang="tr-TR" altLang="tr-TR" sz="100" b="1" dirty="0" smtClean="0">
              <a:solidFill>
                <a:schemeClr val="accent1"/>
              </a:solidFill>
              <a:latin typeface="Bebas Neue" panose="020B0606020202050201" pitchFamily="34" charset="-94"/>
            </a:endParaRPr>
          </a:p>
          <a:p>
            <a:pPr algn="ctr"/>
            <a:endParaRPr lang="tr-TR" altLang="tr-TR" sz="100" b="1" dirty="0">
              <a:solidFill>
                <a:schemeClr val="accent1"/>
              </a:solidFill>
              <a:latin typeface="Bebas Neue" panose="020B0606020202050201" pitchFamily="34" charset="-94"/>
            </a:endParaRPr>
          </a:p>
          <a:p>
            <a:pPr algn="ctr"/>
            <a:endParaRPr lang="tr-TR" altLang="tr-TR" sz="100" b="1" dirty="0" smtClean="0">
              <a:solidFill>
                <a:schemeClr val="accent1"/>
              </a:solidFill>
              <a:latin typeface="Bebas Neue" panose="020B0606020202050201" pitchFamily="34" charset="-94"/>
            </a:endParaRPr>
          </a:p>
          <a:p>
            <a:pPr algn="ctr"/>
            <a:endParaRPr lang="tr-TR" altLang="tr-TR" sz="100" b="1" dirty="0">
              <a:solidFill>
                <a:schemeClr val="accent1"/>
              </a:solidFill>
              <a:latin typeface="Bebas Neue" panose="020B0606020202050201" pitchFamily="34" charset="-94"/>
            </a:endParaRPr>
          </a:p>
          <a:p>
            <a:pPr algn="ctr"/>
            <a:endParaRPr lang="tr-TR" altLang="tr-TR" sz="100" b="1" dirty="0" smtClean="0">
              <a:solidFill>
                <a:schemeClr val="accent1"/>
              </a:solidFill>
              <a:latin typeface="Bebas Neue" panose="020B0606020202050201" pitchFamily="34" charset="-94"/>
            </a:endParaRPr>
          </a:p>
          <a:p>
            <a:pPr algn="ctr"/>
            <a:endParaRPr lang="tr-TR" altLang="tr-TR" sz="100" b="1" dirty="0">
              <a:solidFill>
                <a:schemeClr val="accent1"/>
              </a:solidFill>
              <a:latin typeface="Bebas Neue" panose="020B0606020202050201" pitchFamily="34" charset="-94"/>
            </a:endParaRPr>
          </a:p>
          <a:p>
            <a:pPr algn="ctr"/>
            <a:endParaRPr lang="tr-TR" altLang="tr-TR" sz="100" b="1" dirty="0" smtClean="0">
              <a:solidFill>
                <a:schemeClr val="accent1"/>
              </a:solidFill>
              <a:latin typeface="Bebas Neue" panose="020B0606020202050201" pitchFamily="34" charset="-94"/>
            </a:endParaRPr>
          </a:p>
          <a:p>
            <a:pPr algn="ctr"/>
            <a:endParaRPr lang="tr-TR" altLang="tr-TR" sz="100" b="1" dirty="0">
              <a:solidFill>
                <a:schemeClr val="accent1"/>
              </a:solidFill>
              <a:latin typeface="Bebas Neue" panose="020B0606020202050201" pitchFamily="34" charset="-94"/>
            </a:endParaRPr>
          </a:p>
          <a:p>
            <a:pPr algn="ctr"/>
            <a:endParaRPr lang="tr-TR" altLang="tr-TR" sz="100" b="1" dirty="0" smtClean="0">
              <a:solidFill>
                <a:schemeClr val="accent1"/>
              </a:solidFill>
              <a:latin typeface="Bebas Neue" panose="020B0606020202050201" pitchFamily="34" charset="-94"/>
            </a:endParaRPr>
          </a:p>
          <a:p>
            <a:pPr algn="ctr"/>
            <a:endParaRPr lang="tr-TR" altLang="tr-TR" sz="100" b="1" dirty="0">
              <a:solidFill>
                <a:schemeClr val="accent1"/>
              </a:solidFill>
              <a:latin typeface="Bebas Neue" panose="020B0606020202050201" pitchFamily="34" charset="-94"/>
            </a:endParaRPr>
          </a:p>
          <a:p>
            <a:pPr algn="ctr"/>
            <a:endParaRPr lang="tr-TR" altLang="tr-TR" sz="100" b="1" dirty="0" smtClean="0">
              <a:solidFill>
                <a:schemeClr val="accent1"/>
              </a:solidFill>
              <a:latin typeface="Bebas Neue" panose="020B0606020202050201" pitchFamily="34" charset="-94"/>
            </a:endParaRPr>
          </a:p>
          <a:p>
            <a:pPr algn="ctr"/>
            <a:endParaRPr lang="tr-TR" altLang="tr-TR" sz="100" b="1" dirty="0">
              <a:solidFill>
                <a:schemeClr val="accent1"/>
              </a:solidFill>
              <a:latin typeface="Bebas Neue" panose="020B0606020202050201" pitchFamily="34" charset="-94"/>
            </a:endParaRPr>
          </a:p>
          <a:p>
            <a:pPr algn="ctr"/>
            <a:endParaRPr lang="tr-TR" altLang="tr-TR" sz="100" b="1" dirty="0" smtClean="0">
              <a:solidFill>
                <a:schemeClr val="accent1"/>
              </a:solidFill>
              <a:latin typeface="Bebas Neue" panose="020B0606020202050201" pitchFamily="34" charset="-94"/>
            </a:endParaRPr>
          </a:p>
          <a:p>
            <a:pPr algn="ctr"/>
            <a:endParaRPr lang="tr-TR" altLang="tr-TR" sz="100" b="1" dirty="0">
              <a:solidFill>
                <a:schemeClr val="accent1"/>
              </a:solidFill>
              <a:latin typeface="Bebas Neue" panose="020B0606020202050201" pitchFamily="34" charset="-94"/>
            </a:endParaRPr>
          </a:p>
          <a:p>
            <a:pPr algn="ctr"/>
            <a:endParaRPr lang="tr-TR" altLang="tr-TR" sz="100" b="1" dirty="0" smtClean="0">
              <a:solidFill>
                <a:schemeClr val="accent1"/>
              </a:solidFill>
              <a:latin typeface="Bebas Neue" panose="020B0606020202050201" pitchFamily="34" charset="-94"/>
            </a:endParaRPr>
          </a:p>
          <a:p>
            <a:pPr algn="ctr"/>
            <a:endParaRPr lang="tr-TR" altLang="tr-TR" sz="100" b="1" dirty="0">
              <a:solidFill>
                <a:schemeClr val="accent1"/>
              </a:solidFill>
              <a:latin typeface="Bebas Neue" panose="020B0606020202050201" pitchFamily="34" charset="-94"/>
            </a:endParaRPr>
          </a:p>
          <a:p>
            <a:pPr algn="ctr"/>
            <a:endParaRPr lang="tr-TR" altLang="tr-TR" sz="100" b="1" dirty="0" smtClean="0">
              <a:solidFill>
                <a:schemeClr val="accent1"/>
              </a:solidFill>
              <a:latin typeface="Bebas Neue" panose="020B0606020202050201" pitchFamily="34" charset="-94"/>
            </a:endParaRPr>
          </a:p>
          <a:p>
            <a:pPr algn="ctr"/>
            <a:endParaRPr lang="tr-TR" altLang="tr-TR" sz="100" b="1" dirty="0">
              <a:solidFill>
                <a:schemeClr val="accent1"/>
              </a:solidFill>
              <a:latin typeface="Bebas Neue" panose="020B0606020202050201" pitchFamily="34" charset="-94"/>
            </a:endParaRPr>
          </a:p>
          <a:p>
            <a:pPr algn="ctr"/>
            <a:endParaRPr lang="tr-TR" altLang="tr-TR" sz="100" b="1" dirty="0" smtClean="0">
              <a:solidFill>
                <a:schemeClr val="accent1"/>
              </a:solidFill>
              <a:latin typeface="Bebas Neue" panose="020B0606020202050201" pitchFamily="34" charset="-94"/>
            </a:endParaRPr>
          </a:p>
          <a:p>
            <a:pPr algn="ctr"/>
            <a:endParaRPr lang="tr-TR" altLang="tr-TR" sz="100" b="1" dirty="0">
              <a:solidFill>
                <a:schemeClr val="accent1"/>
              </a:solidFill>
              <a:latin typeface="Bebas Neue" panose="020B0606020202050201" pitchFamily="34" charset="-94"/>
            </a:endParaRPr>
          </a:p>
          <a:p>
            <a:pPr algn="ctr"/>
            <a:endParaRPr lang="tr-TR" altLang="tr-TR" sz="100" b="1" dirty="0" smtClean="0">
              <a:solidFill>
                <a:schemeClr val="accent1"/>
              </a:solidFill>
              <a:latin typeface="Bebas Neue" panose="020B0606020202050201" pitchFamily="34" charset="-94"/>
            </a:endParaRPr>
          </a:p>
          <a:p>
            <a:pPr algn="ctr"/>
            <a:endParaRPr lang="tr-TR" altLang="tr-TR" sz="100" b="1" dirty="0">
              <a:solidFill>
                <a:schemeClr val="accent1"/>
              </a:solidFill>
              <a:latin typeface="Bebas Neue" panose="020B0606020202050201" pitchFamily="34" charset="-94"/>
            </a:endParaRPr>
          </a:p>
          <a:p>
            <a:pPr algn="ctr"/>
            <a:endParaRPr lang="tr-TR" altLang="tr-TR" sz="100" b="1" dirty="0" smtClean="0">
              <a:solidFill>
                <a:schemeClr val="accent1"/>
              </a:solidFill>
              <a:latin typeface="Bebas Neue" panose="020B0606020202050201" pitchFamily="34" charset="-94"/>
            </a:endParaRPr>
          </a:p>
          <a:p>
            <a:pPr algn="ctr"/>
            <a:endParaRPr lang="tr-TR" altLang="tr-TR" sz="100" b="1" dirty="0">
              <a:solidFill>
                <a:schemeClr val="accent1"/>
              </a:solidFill>
              <a:latin typeface="Bebas Neue" panose="020B0606020202050201" pitchFamily="34" charset="-94"/>
            </a:endParaRPr>
          </a:p>
          <a:p>
            <a:pPr algn="ctr"/>
            <a:endParaRPr lang="tr-TR" altLang="tr-TR" sz="100" b="1" dirty="0" smtClean="0">
              <a:solidFill>
                <a:schemeClr val="accent1"/>
              </a:solidFill>
              <a:latin typeface="Bebas Neue" panose="020B0606020202050201" pitchFamily="34" charset="-94"/>
            </a:endParaRPr>
          </a:p>
          <a:p>
            <a:pPr algn="ctr"/>
            <a:endParaRPr lang="tr-TR" altLang="tr-TR" sz="100" b="1" dirty="0">
              <a:solidFill>
                <a:schemeClr val="accent1"/>
              </a:solidFill>
              <a:latin typeface="Bebas Neue" panose="020B0606020202050201" pitchFamily="34" charset="-94"/>
            </a:endParaRPr>
          </a:p>
          <a:p>
            <a:pPr algn="ctr"/>
            <a:endParaRPr lang="tr-TR" altLang="tr-TR" sz="100" b="1" dirty="0" smtClean="0">
              <a:solidFill>
                <a:schemeClr val="accent1"/>
              </a:solidFill>
              <a:latin typeface="Bebas Neue" panose="020B0606020202050201" pitchFamily="34" charset="-94"/>
            </a:endParaRPr>
          </a:p>
          <a:p>
            <a:pPr algn="ctr"/>
            <a:endParaRPr lang="tr-TR" altLang="tr-TR" sz="100" b="1" dirty="0">
              <a:solidFill>
                <a:schemeClr val="accent1"/>
              </a:solidFill>
              <a:latin typeface="Bebas Neue" panose="020B0606020202050201" pitchFamily="34" charset="-94"/>
            </a:endParaRPr>
          </a:p>
          <a:p>
            <a:pPr algn="ctr"/>
            <a:endParaRPr lang="tr-TR" altLang="tr-TR" sz="100" b="1" dirty="0">
              <a:solidFill>
                <a:schemeClr val="accent1"/>
              </a:solidFill>
              <a:latin typeface="Bebas Neue" panose="020B0606020202050201" pitchFamily="34" charset="-94"/>
            </a:endParaRPr>
          </a:p>
        </p:txBody>
      </p:sp>
      <p:sp>
        <p:nvSpPr>
          <p:cNvPr id="6" name="Dikdörtgen 5"/>
          <p:cNvSpPr/>
          <p:nvPr/>
        </p:nvSpPr>
        <p:spPr>
          <a:xfrm>
            <a:off x="0" y="2162939"/>
            <a:ext cx="3599847" cy="4075293"/>
          </a:xfrm>
          <a:prstGeom prst="rect">
            <a:avLst/>
          </a:prstGeom>
          <a:solidFill>
            <a:schemeClr val="tx1">
              <a:lumMod val="95000"/>
              <a:lumOff val="5000"/>
            </a:schemeClr>
          </a:solidFill>
          <a:effectLst>
            <a:glow rad="63500">
              <a:schemeClr val="accent6">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tr-TR" altLang="tr-TR" sz="2200" b="1" u="sng" dirty="0">
                <a:solidFill>
                  <a:schemeClr val="accent1"/>
                </a:solidFill>
                <a:effectLst>
                  <a:outerShdw blurRad="38100" dist="38100" dir="2700000" algn="tl">
                    <a:srgbClr val="000000">
                      <a:alpha val="43137"/>
                    </a:srgbClr>
                  </a:outerShdw>
                </a:effectLst>
                <a:latin typeface="Bebas Neue" panose="020B0606020202050201" pitchFamily="34" charset="-94"/>
              </a:rPr>
              <a:t>MEVCUT EĞİTİM BİNASI</a:t>
            </a:r>
          </a:p>
          <a:p>
            <a:pPr algn="ctr"/>
            <a:endParaRPr lang="tr-TR" altLang="tr-TR" sz="2600" b="1" dirty="0">
              <a:solidFill>
                <a:schemeClr val="accent1"/>
              </a:solidFill>
              <a:latin typeface="Bebas Neue" panose="020B0606020202050201" pitchFamily="34" charset="-94"/>
            </a:endParaRPr>
          </a:p>
          <a:p>
            <a:pPr algn="ctr"/>
            <a:endParaRPr lang="tr-TR" altLang="tr-TR" sz="2800" b="1" dirty="0">
              <a:solidFill>
                <a:schemeClr val="accent1"/>
              </a:solidFill>
              <a:latin typeface="Bebas Neue" panose="020B0606020202050201" pitchFamily="34" charset="-94"/>
            </a:endParaRPr>
          </a:p>
          <a:p>
            <a:pPr algn="ctr"/>
            <a:endParaRPr lang="tr-TR" altLang="tr-TR" sz="2800" b="1" dirty="0">
              <a:solidFill>
                <a:schemeClr val="accent1"/>
              </a:solidFill>
              <a:latin typeface="Bebas Neue" panose="020B0606020202050201" pitchFamily="34" charset="-94"/>
            </a:endParaRPr>
          </a:p>
          <a:p>
            <a:pPr algn="ctr"/>
            <a:endParaRPr lang="tr-TR" altLang="tr-TR" sz="2800" b="1" dirty="0">
              <a:solidFill>
                <a:schemeClr val="accent1"/>
              </a:solidFill>
              <a:latin typeface="Bebas Neue" panose="020B0606020202050201" pitchFamily="34" charset="-94"/>
            </a:endParaRPr>
          </a:p>
          <a:p>
            <a:pPr algn="ctr"/>
            <a:endParaRPr lang="tr-TR" altLang="tr-TR" sz="2800" b="1" dirty="0">
              <a:solidFill>
                <a:schemeClr val="accent1"/>
              </a:solidFill>
              <a:latin typeface="Bebas Neue" panose="020B0606020202050201" pitchFamily="34" charset="-94"/>
            </a:endParaRPr>
          </a:p>
          <a:p>
            <a:pPr algn="ctr"/>
            <a:endParaRPr lang="tr-TR" altLang="tr-TR" sz="2800" b="1" dirty="0">
              <a:solidFill>
                <a:schemeClr val="accent1"/>
              </a:solidFill>
              <a:latin typeface="Bebas Neue" panose="020B0606020202050201" pitchFamily="34" charset="-94"/>
            </a:endParaRPr>
          </a:p>
          <a:p>
            <a:pPr algn="ctr"/>
            <a:endParaRPr lang="tr-TR" altLang="tr-TR" sz="2800" b="1" dirty="0">
              <a:solidFill>
                <a:schemeClr val="accent1"/>
              </a:solidFill>
              <a:latin typeface="Bebas Neue" panose="020B0606020202050201" pitchFamily="34" charset="-94"/>
            </a:endParaRPr>
          </a:p>
          <a:p>
            <a:pPr algn="ctr"/>
            <a:endParaRPr lang="tr-TR" altLang="tr-TR" sz="2800" b="1" dirty="0">
              <a:solidFill>
                <a:schemeClr val="accent1"/>
              </a:solidFill>
              <a:latin typeface="Bebas Neue" panose="020B0606020202050201" pitchFamily="34" charset="-94"/>
            </a:endParaRPr>
          </a:p>
          <a:p>
            <a:pPr algn="ctr"/>
            <a:endParaRPr lang="tr-TR" altLang="tr-TR" sz="800" b="1" dirty="0">
              <a:solidFill>
                <a:schemeClr val="accent1"/>
              </a:solidFill>
              <a:latin typeface="Bebas Neue" panose="020B0606020202050201" pitchFamily="34" charset="-94"/>
            </a:endParaRPr>
          </a:p>
          <a:p>
            <a:pPr algn="ctr"/>
            <a:endParaRPr lang="tr-TR" altLang="tr-TR" sz="100" b="1" dirty="0">
              <a:solidFill>
                <a:schemeClr val="accent1"/>
              </a:solidFill>
              <a:latin typeface="Bebas Neue" panose="020B0606020202050201" pitchFamily="34" charset="-94"/>
            </a:endParaRPr>
          </a:p>
        </p:txBody>
      </p:sp>
      <p:sp>
        <p:nvSpPr>
          <p:cNvPr id="15" name="Dikdörtgen 14"/>
          <p:cNvSpPr/>
          <p:nvPr/>
        </p:nvSpPr>
        <p:spPr>
          <a:xfrm>
            <a:off x="7327827" y="2160194"/>
            <a:ext cx="4838773" cy="3908762"/>
          </a:xfrm>
          <a:prstGeom prst="rect">
            <a:avLst/>
          </a:prstGeom>
          <a:solidFill>
            <a:schemeClr val="tx1">
              <a:lumMod val="95000"/>
              <a:lumOff val="5000"/>
            </a:schemeClr>
          </a:solidFill>
          <a:effectLst>
            <a:glow rad="63500">
              <a:schemeClr val="accent6">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tr-TR" altLang="tr-TR" sz="2400" b="1" u="sng" dirty="0">
                <a:solidFill>
                  <a:schemeClr val="accent1"/>
                </a:solidFill>
                <a:effectLst>
                  <a:outerShdw blurRad="38100" dist="38100" dir="2700000" algn="tl">
                    <a:srgbClr val="000000">
                      <a:alpha val="43137"/>
                    </a:srgbClr>
                  </a:outerShdw>
                </a:effectLst>
                <a:latin typeface="Bebas Neue" panose="020B0606020202050201" pitchFamily="34" charset="-94"/>
              </a:rPr>
              <a:t>YAPILMASI PLANLANAN BİNA</a:t>
            </a:r>
          </a:p>
          <a:p>
            <a:pPr algn="ctr"/>
            <a:endParaRPr lang="tr-TR" altLang="tr-TR" sz="2800" b="1" i="1" dirty="0">
              <a:solidFill>
                <a:schemeClr val="accent1"/>
              </a:solidFill>
              <a:latin typeface="Bebas Neue" panose="020B0606020202050201" pitchFamily="34" charset="-94"/>
            </a:endParaRPr>
          </a:p>
          <a:p>
            <a:pPr algn="ctr"/>
            <a:endParaRPr lang="tr-TR" altLang="tr-TR" sz="2800" b="1" i="1" dirty="0">
              <a:solidFill>
                <a:schemeClr val="accent1"/>
              </a:solidFill>
              <a:latin typeface="Bebas Neue" panose="020B0606020202050201" pitchFamily="34" charset="-94"/>
            </a:endParaRPr>
          </a:p>
          <a:p>
            <a:pPr algn="ctr"/>
            <a:endParaRPr lang="tr-TR" sz="2800" b="1" i="1" dirty="0">
              <a:solidFill>
                <a:schemeClr val="accent1"/>
              </a:solidFill>
              <a:latin typeface="Bebas Neue" panose="020B0606020202050201" pitchFamily="34" charset="-94"/>
            </a:endParaRPr>
          </a:p>
          <a:p>
            <a:pPr algn="just"/>
            <a:endParaRPr lang="tr-TR" altLang="tr-TR" sz="2800" b="1" dirty="0">
              <a:solidFill>
                <a:schemeClr val="accent1"/>
              </a:solidFill>
              <a:latin typeface="Bebas Neue" panose="020B0606020202050201" pitchFamily="34" charset="-94"/>
            </a:endParaRPr>
          </a:p>
          <a:p>
            <a:pPr algn="just"/>
            <a:endParaRPr lang="tr-TR" altLang="tr-TR" sz="1400" b="1" dirty="0" smtClean="0">
              <a:solidFill>
                <a:schemeClr val="accent1"/>
              </a:solidFill>
              <a:latin typeface="Bebas Neue" panose="020B0606020202050201" pitchFamily="34" charset="-94"/>
            </a:endParaRPr>
          </a:p>
          <a:p>
            <a:pPr algn="just"/>
            <a:r>
              <a:rPr lang="tr-TR" altLang="tr-TR" sz="2400" b="1" dirty="0">
                <a:solidFill>
                  <a:schemeClr val="accent1"/>
                </a:solidFill>
                <a:effectLst>
                  <a:outerShdw blurRad="38100" dist="38100" dir="2700000" algn="tl">
                    <a:srgbClr val="000000">
                      <a:alpha val="43137"/>
                    </a:srgbClr>
                  </a:outerShdw>
                </a:effectLst>
                <a:latin typeface="Bebas Neue" panose="020B0606020202050201" pitchFamily="34" charset="-94"/>
              </a:rPr>
              <a:t>Proje Bedeli : </a:t>
            </a:r>
            <a:r>
              <a:rPr lang="tr-TR" altLang="tr-TR" sz="2400" b="1" dirty="0" smtClean="0">
                <a:solidFill>
                  <a:srgbClr val="FF0000"/>
                </a:solidFill>
                <a:effectLst>
                  <a:outerShdw blurRad="38100" dist="38100" dir="2700000" algn="tl">
                    <a:srgbClr val="000000">
                      <a:alpha val="43137"/>
                    </a:srgbClr>
                  </a:outerShdw>
                </a:effectLst>
                <a:latin typeface="Bebas Neue" panose="020B0606020202050201" pitchFamily="34" charset="-94"/>
              </a:rPr>
              <a:t>36</a:t>
            </a:r>
            <a:r>
              <a:rPr lang="tr-TR" altLang="tr-TR" sz="2400" b="1" dirty="0" smtClean="0">
                <a:solidFill>
                  <a:srgbClr val="FF0000"/>
                </a:solidFill>
                <a:effectLst>
                  <a:outerShdw blurRad="38100" dist="38100" dir="2700000" algn="tl">
                    <a:srgbClr val="000000">
                      <a:alpha val="43137"/>
                    </a:srgbClr>
                  </a:outerShdw>
                </a:effectLst>
                <a:latin typeface="Bebas Neue" panose="020B0606020202050201" pitchFamily="34" charset="-94"/>
              </a:rPr>
              <a:t>0.000.000,00 </a:t>
            </a:r>
            <a:r>
              <a:rPr lang="tr-TR" altLang="tr-TR" sz="2400" b="1" dirty="0" smtClean="0">
                <a:solidFill>
                  <a:srgbClr val="FF0000"/>
                </a:solidFill>
                <a:effectLst>
                  <a:outerShdw blurRad="38100" dist="38100" dir="2700000" algn="tl">
                    <a:srgbClr val="000000">
                      <a:alpha val="43137"/>
                    </a:srgbClr>
                  </a:outerShdw>
                </a:effectLst>
                <a:latin typeface="Bebas Neue" panose="020B0606020202050201" pitchFamily="34" charset="-94"/>
              </a:rPr>
              <a:t>TL</a:t>
            </a:r>
          </a:p>
          <a:p>
            <a:pPr algn="just"/>
            <a:endParaRPr lang="tr-TR" altLang="tr-TR" sz="1100" b="1" dirty="0">
              <a:solidFill>
                <a:schemeClr val="accent1"/>
              </a:solidFill>
              <a:latin typeface="Bebas Neue" panose="020B0606020202050201" pitchFamily="34" charset="-94"/>
            </a:endParaRPr>
          </a:p>
          <a:p>
            <a:pPr algn="just"/>
            <a:r>
              <a:rPr lang="tr-TR" altLang="tr-TR" sz="2000" b="1" dirty="0" smtClean="0">
                <a:solidFill>
                  <a:schemeClr val="accent1"/>
                </a:solidFill>
                <a:latin typeface="Bebas Neue" panose="020B0606020202050201" pitchFamily="34" charset="-94"/>
              </a:rPr>
              <a:t>Yatırım programı kapsamında </a:t>
            </a:r>
            <a:r>
              <a:rPr lang="tr-TR" altLang="tr-TR" sz="2000" b="1" dirty="0" smtClean="0">
                <a:solidFill>
                  <a:srgbClr val="FF0000"/>
                </a:solidFill>
                <a:latin typeface="Bebas Neue" panose="020B0606020202050201" pitchFamily="34" charset="-94"/>
              </a:rPr>
              <a:t>270.000.000,00 </a:t>
            </a:r>
            <a:r>
              <a:rPr lang="tr-TR" altLang="tr-TR" sz="2000" b="1" dirty="0" smtClean="0">
                <a:solidFill>
                  <a:srgbClr val="FF0000"/>
                </a:solidFill>
                <a:latin typeface="Bebas Neue" panose="020B0606020202050201" pitchFamily="34" charset="-94"/>
              </a:rPr>
              <a:t>TL </a:t>
            </a:r>
            <a:r>
              <a:rPr lang="tr-TR" altLang="tr-TR" sz="2000" b="1" dirty="0" smtClean="0">
                <a:solidFill>
                  <a:schemeClr val="accent1"/>
                </a:solidFill>
                <a:latin typeface="Bebas Neue" panose="020B0606020202050201" pitchFamily="34" charset="-94"/>
              </a:rPr>
              <a:t>bütçe ayrılmış olan projenin revize edilerek bütçenin arttırılması planlanmaktadır.</a:t>
            </a:r>
            <a:endParaRPr lang="tr-TR" altLang="tr-TR" sz="2000" b="1" dirty="0">
              <a:solidFill>
                <a:schemeClr val="accent1"/>
              </a:solidFill>
              <a:latin typeface="Bebas Neue" panose="020B0606020202050201" pitchFamily="34" charset="-94"/>
            </a:endParaRPr>
          </a:p>
          <a:p>
            <a:pPr algn="just"/>
            <a:endParaRPr lang="tr-TR" altLang="tr-TR" sz="100" b="1" dirty="0">
              <a:solidFill>
                <a:schemeClr val="accent1"/>
              </a:solidFill>
              <a:latin typeface="Bebas Neue" panose="020B0606020202050201" pitchFamily="34" charset="-94"/>
            </a:endParaRPr>
          </a:p>
          <a:p>
            <a:pPr algn="just"/>
            <a:endParaRPr lang="tr-TR" altLang="tr-TR" sz="100" b="1" dirty="0">
              <a:solidFill>
                <a:schemeClr val="accent1"/>
              </a:solidFill>
              <a:latin typeface="Bebas Neue" panose="020B0606020202050201" pitchFamily="34" charset="-94"/>
            </a:endParaRPr>
          </a:p>
          <a:p>
            <a:pPr algn="just"/>
            <a:endParaRPr lang="tr-TR" altLang="tr-TR" sz="100" b="1" dirty="0">
              <a:solidFill>
                <a:schemeClr val="accent1"/>
              </a:solidFill>
              <a:latin typeface="Bebas Neue" panose="020B0606020202050201" pitchFamily="34" charset="-94"/>
            </a:endParaRPr>
          </a:p>
        </p:txBody>
      </p:sp>
      <p:pic>
        <p:nvPicPr>
          <p:cNvPr id="4" name="Resim 3"/>
          <p:cNvPicPr>
            <a:picLocks noChangeAspect="1"/>
          </p:cNvPicPr>
          <p:nvPr/>
        </p:nvPicPr>
        <p:blipFill>
          <a:blip r:embed="rId2" cstate="print"/>
          <a:stretch>
            <a:fillRect/>
          </a:stretch>
        </p:blipFill>
        <p:spPr>
          <a:xfrm>
            <a:off x="7440247" y="2666198"/>
            <a:ext cx="4475830" cy="1770335"/>
          </a:xfrm>
          <a:prstGeom prst="roundRect">
            <a:avLst>
              <a:gd name="adj" fmla="val 16667"/>
            </a:avLst>
          </a:prstGeom>
          <a:ln w="38100">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27" y="2666197"/>
            <a:ext cx="3425945" cy="3479703"/>
          </a:xfrm>
          <a:prstGeom prst="roundRect">
            <a:avLst>
              <a:gd name="adj" fmla="val 16667"/>
            </a:avLst>
          </a:prstGeom>
          <a:ln w="38100">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1344590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0">
            <a:extLst>
              <a:ext uri="{FF2B5EF4-FFF2-40B4-BE49-F238E27FC236}">
                <a16:creationId xmlns:a16="http://schemas.microsoft.com/office/drawing/2014/main" id="{DBCD8F18-6F5A-4F83-927D-60C94701A6D7}"/>
              </a:ext>
            </a:extLst>
          </p:cNvPr>
          <p:cNvSpPr/>
          <p:nvPr/>
        </p:nvSpPr>
        <p:spPr>
          <a:xfrm>
            <a:off x="0" y="6264477"/>
            <a:ext cx="12192000" cy="673475"/>
          </a:xfrm>
          <a:prstGeom prst="rect">
            <a:avLst/>
          </a:prstGeom>
          <a:solidFill>
            <a:schemeClr val="accent2">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600" dirty="0">
              <a:solidFill>
                <a:schemeClr val="tx1"/>
              </a:solidFill>
              <a:highlight>
                <a:srgbClr val="E68C2A"/>
              </a:highlight>
            </a:endParaRPr>
          </a:p>
        </p:txBody>
      </p:sp>
      <p:sp>
        <p:nvSpPr>
          <p:cNvPr id="30723" name="Title 7">
            <a:extLst>
              <a:ext uri="{FF2B5EF4-FFF2-40B4-BE49-F238E27FC236}">
                <a16:creationId xmlns:a16="http://schemas.microsoft.com/office/drawing/2014/main" id="{CC66D5D2-8851-4614-9185-01AACA5AC06E}"/>
              </a:ext>
            </a:extLst>
          </p:cNvPr>
          <p:cNvSpPr txBox="1">
            <a:spLocks noChangeArrowheads="1"/>
          </p:cNvSpPr>
          <p:nvPr/>
        </p:nvSpPr>
        <p:spPr bwMode="auto">
          <a:xfrm flipV="1">
            <a:off x="793697" y="189081"/>
            <a:ext cx="10801350"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90000"/>
              </a:lnSpc>
            </a:pPr>
            <a:endParaRPr lang="id-ID" altLang="tr-TR" sz="4800" b="1" dirty="0">
              <a:solidFill>
                <a:schemeClr val="accent1"/>
              </a:solidFill>
              <a:effectLst>
                <a:outerShdw blurRad="38100" dist="38100" dir="2700000" algn="tl">
                  <a:srgbClr val="000000">
                    <a:alpha val="43137"/>
                  </a:srgbClr>
                </a:outerShdw>
              </a:effectLst>
            </a:endParaRPr>
          </a:p>
        </p:txBody>
      </p:sp>
      <p:sp>
        <p:nvSpPr>
          <p:cNvPr id="30728" name="Title 7">
            <a:extLst>
              <a:ext uri="{FF2B5EF4-FFF2-40B4-BE49-F238E27FC236}">
                <a16:creationId xmlns:a16="http://schemas.microsoft.com/office/drawing/2014/main" id="{2E648668-894D-4827-B8E8-E3F16CEFF1C7}"/>
              </a:ext>
            </a:extLst>
          </p:cNvPr>
          <p:cNvSpPr txBox="1">
            <a:spLocks/>
          </p:cNvSpPr>
          <p:nvPr/>
        </p:nvSpPr>
        <p:spPr bwMode="auto">
          <a:xfrm>
            <a:off x="220573" y="839255"/>
            <a:ext cx="11469508" cy="101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90000"/>
              </a:lnSpc>
            </a:pPr>
            <a:r>
              <a:rPr lang="tr-TR" altLang="tr-TR" sz="3200" b="1" i="1" dirty="0">
                <a:solidFill>
                  <a:schemeClr val="accent1"/>
                </a:solidFill>
                <a:effectLst>
                  <a:outerShdw blurRad="38100" dist="38100" dir="2700000" algn="tl">
                    <a:srgbClr val="000000">
                      <a:alpha val="43137"/>
                    </a:srgbClr>
                  </a:outerShdw>
                </a:effectLst>
                <a:latin typeface="Bebas Neue" pitchFamily="34" charset="0"/>
                <a:ea typeface="Gulim" pitchFamily="34" charset="-127"/>
                <a:cs typeface="+mj-cs"/>
              </a:rPr>
              <a:t>YAPIMINA </a:t>
            </a:r>
            <a:r>
              <a:rPr lang="tr-TR" altLang="tr-TR" sz="3200" b="1" i="1" dirty="0" smtClean="0">
                <a:solidFill>
                  <a:schemeClr val="accent1"/>
                </a:solidFill>
                <a:effectLst>
                  <a:outerShdw blurRad="38100" dist="38100" dir="2700000" algn="tl">
                    <a:srgbClr val="000000">
                      <a:alpha val="43137"/>
                    </a:srgbClr>
                  </a:outerShdw>
                </a:effectLst>
                <a:latin typeface="Bebas Neue" pitchFamily="34" charset="0"/>
                <a:ea typeface="Gulim" pitchFamily="34" charset="-127"/>
                <a:cs typeface="+mj-cs"/>
              </a:rPr>
              <a:t>ACİL İHTİYAÇ </a:t>
            </a:r>
            <a:r>
              <a:rPr lang="tr-TR" altLang="tr-TR" sz="3200" b="1" i="1" dirty="0" smtClean="0">
                <a:solidFill>
                  <a:schemeClr val="accent1"/>
                </a:solidFill>
                <a:effectLst>
                  <a:outerShdw blurRad="38100" dist="38100" dir="2700000" algn="tl">
                    <a:srgbClr val="000000">
                      <a:alpha val="43137"/>
                    </a:srgbClr>
                  </a:outerShdw>
                </a:effectLst>
                <a:latin typeface="Bebas Neue" pitchFamily="34" charset="0"/>
                <a:ea typeface="Gulim" pitchFamily="34" charset="-127"/>
                <a:cs typeface="+mj-cs"/>
              </a:rPr>
              <a:t>DUYULAN </a:t>
            </a:r>
            <a:r>
              <a:rPr lang="tr-TR" altLang="tr-TR" sz="3200" b="1" i="1" dirty="0" smtClean="0">
                <a:solidFill>
                  <a:schemeClr val="accent1"/>
                </a:solidFill>
                <a:effectLst>
                  <a:outerShdw blurRad="38100" dist="38100" dir="2700000" algn="tl">
                    <a:srgbClr val="000000">
                      <a:alpha val="43137"/>
                    </a:srgbClr>
                  </a:outerShdw>
                </a:effectLst>
                <a:latin typeface="Bebas Neue" pitchFamily="34" charset="0"/>
                <a:ea typeface="Gulim" pitchFamily="34" charset="-127"/>
                <a:cs typeface="+mj-cs"/>
              </a:rPr>
              <a:t>PROJELER </a:t>
            </a:r>
          </a:p>
          <a:p>
            <a:pPr algn="ctr" eaLnBrk="1" hangingPunct="1">
              <a:lnSpc>
                <a:spcPct val="90000"/>
              </a:lnSpc>
            </a:pPr>
            <a:r>
              <a:rPr lang="tr-TR" altLang="tr-TR" sz="3200" b="1" i="1" dirty="0" smtClean="0">
                <a:solidFill>
                  <a:schemeClr val="accent1"/>
                </a:solidFill>
                <a:effectLst>
                  <a:outerShdw blurRad="38100" dist="38100" dir="2700000" algn="tl">
                    <a:srgbClr val="000000">
                      <a:alpha val="43137"/>
                    </a:srgbClr>
                  </a:outerShdw>
                </a:effectLst>
                <a:latin typeface="Bebas Neue" pitchFamily="34" charset="0"/>
                <a:ea typeface="Gulim" pitchFamily="34" charset="-127"/>
                <a:cs typeface="+mj-cs"/>
              </a:rPr>
              <a:t>(DEPREME DAYANIKSIZ BİNALAR)</a:t>
            </a:r>
            <a:endParaRPr lang="id-ID" altLang="tr-TR" sz="3200" b="1" i="1" dirty="0">
              <a:solidFill>
                <a:schemeClr val="accent1"/>
              </a:solidFill>
              <a:effectLst>
                <a:outerShdw blurRad="38100" dist="38100" dir="2700000" algn="tl">
                  <a:srgbClr val="000000">
                    <a:alpha val="43137"/>
                  </a:srgbClr>
                </a:outerShdw>
              </a:effectLst>
              <a:latin typeface="Bebas Neue" pitchFamily="34" charset="0"/>
              <a:ea typeface="Gulim" pitchFamily="34" charset="-127"/>
              <a:cs typeface="+mj-cs"/>
            </a:endParaRPr>
          </a:p>
        </p:txBody>
      </p:sp>
      <p:sp>
        <p:nvSpPr>
          <p:cNvPr id="4" name="Metin kutusu 3"/>
          <p:cNvSpPr txBox="1"/>
          <p:nvPr/>
        </p:nvSpPr>
        <p:spPr>
          <a:xfrm>
            <a:off x="0" y="2091201"/>
            <a:ext cx="12192000" cy="4193400"/>
          </a:xfrm>
          <a:prstGeom prst="rect">
            <a:avLst/>
          </a:prstGeom>
          <a:solidFill>
            <a:schemeClr val="tx1">
              <a:lumMod val="95000"/>
              <a:lumOff val="5000"/>
            </a:schemeClr>
          </a:solidFill>
        </p:spPr>
        <p:txBody>
          <a:bodyPr wrap="square" rtlCol="0">
            <a:spAutoFit/>
          </a:bodyPr>
          <a:lstStyle/>
          <a:p>
            <a:endParaRPr lang="tr-TR" dirty="0"/>
          </a:p>
        </p:txBody>
      </p:sp>
      <p:sp>
        <p:nvSpPr>
          <p:cNvPr id="21" name="Ok: Sağ 4">
            <a:extLst>
              <a:ext uri="{FF2B5EF4-FFF2-40B4-BE49-F238E27FC236}">
                <a16:creationId xmlns:a16="http://schemas.microsoft.com/office/drawing/2014/main" id="{4DAB9FC1-B60C-491A-AF57-D9BA6CC0BFAA}"/>
              </a:ext>
            </a:extLst>
          </p:cNvPr>
          <p:cNvSpPr/>
          <p:nvPr/>
        </p:nvSpPr>
        <p:spPr>
          <a:xfrm>
            <a:off x="950599" y="2743963"/>
            <a:ext cx="455612"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22" name="Dikdörtgen 21">
            <a:extLst>
              <a:ext uri="{FF2B5EF4-FFF2-40B4-BE49-F238E27FC236}">
                <a16:creationId xmlns:a16="http://schemas.microsoft.com/office/drawing/2014/main" id="{9AB13744-1263-4378-9019-73194E29D1F1}"/>
              </a:ext>
            </a:extLst>
          </p:cNvPr>
          <p:cNvSpPr/>
          <p:nvPr/>
        </p:nvSpPr>
        <p:spPr>
          <a:xfrm>
            <a:off x="1418896" y="4145805"/>
            <a:ext cx="9719489" cy="1200329"/>
          </a:xfrm>
          <a:prstGeom prst="rect">
            <a:avLst/>
          </a:prstGeom>
        </p:spPr>
        <p:txBody>
          <a:bodyPr wrap="square">
            <a:spAutoFit/>
          </a:bodyPr>
          <a:lstStyle/>
          <a:p>
            <a:pPr algn="ctr"/>
            <a:r>
              <a:rPr lang="tr-TR" altLang="tr-TR" sz="3600" b="1" dirty="0" smtClean="0">
                <a:solidFill>
                  <a:schemeClr val="accent1"/>
                </a:solidFill>
                <a:effectLst>
                  <a:outerShdw blurRad="38100" dist="38100" dir="2700000" algn="tl">
                    <a:srgbClr val="000000">
                      <a:alpha val="43137"/>
                    </a:srgbClr>
                  </a:outerShdw>
                </a:effectLst>
                <a:latin typeface="Bebas Neue" panose="020B0606020202050201" pitchFamily="34" charset="-94"/>
              </a:rPr>
              <a:t>KURTALAN </a:t>
            </a:r>
            <a:r>
              <a:rPr lang="tr-TR" altLang="tr-TR" sz="3600" b="1" dirty="0">
                <a:solidFill>
                  <a:schemeClr val="accent1"/>
                </a:solidFill>
                <a:effectLst>
                  <a:outerShdw blurRad="38100" dist="38100" dir="2700000" algn="tl">
                    <a:srgbClr val="000000">
                      <a:alpha val="43137"/>
                    </a:srgbClr>
                  </a:outerShdw>
                </a:effectLst>
                <a:latin typeface="Bebas Neue" panose="020B0606020202050201" pitchFamily="34" charset="-94"/>
              </a:rPr>
              <a:t>MESLEK YÜKSEKOKULU BİNASI</a:t>
            </a:r>
          </a:p>
        </p:txBody>
      </p:sp>
      <p:sp>
        <p:nvSpPr>
          <p:cNvPr id="23" name="Ok: Sağ 4">
            <a:extLst>
              <a:ext uri="{FF2B5EF4-FFF2-40B4-BE49-F238E27FC236}">
                <a16:creationId xmlns:a16="http://schemas.microsoft.com/office/drawing/2014/main" id="{9301A8F2-DD08-4686-8083-AE6E22A1B209}"/>
              </a:ext>
            </a:extLst>
          </p:cNvPr>
          <p:cNvSpPr/>
          <p:nvPr/>
        </p:nvSpPr>
        <p:spPr>
          <a:xfrm>
            <a:off x="1003151" y="4153306"/>
            <a:ext cx="455612"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smtClean="0"/>
              <a:t>         </a:t>
            </a:r>
            <a:endParaRPr lang="tr-TR" dirty="0"/>
          </a:p>
        </p:txBody>
      </p:sp>
      <p:sp>
        <p:nvSpPr>
          <p:cNvPr id="24" name="Dikdörtgen 23">
            <a:extLst>
              <a:ext uri="{FF2B5EF4-FFF2-40B4-BE49-F238E27FC236}">
                <a16:creationId xmlns:a16="http://schemas.microsoft.com/office/drawing/2014/main" id="{6CACA48A-1BD3-458A-B053-AE42DE710DE9}"/>
              </a:ext>
            </a:extLst>
          </p:cNvPr>
          <p:cNvSpPr/>
          <p:nvPr/>
        </p:nvSpPr>
        <p:spPr>
          <a:xfrm>
            <a:off x="220573" y="2662890"/>
            <a:ext cx="11014986" cy="646331"/>
          </a:xfrm>
          <a:prstGeom prst="rect">
            <a:avLst/>
          </a:prstGeom>
        </p:spPr>
        <p:txBody>
          <a:bodyPr wrap="square">
            <a:spAutoFit/>
          </a:bodyPr>
          <a:lstStyle/>
          <a:p>
            <a:pPr algn="ctr"/>
            <a:r>
              <a:rPr lang="tr-TR" altLang="tr-TR" sz="3600" b="1" dirty="0" smtClean="0">
                <a:solidFill>
                  <a:schemeClr val="accent1"/>
                </a:solidFill>
                <a:effectLst>
                  <a:outerShdw blurRad="38100" dist="38100" dir="2700000" algn="tl">
                    <a:srgbClr val="000000">
                      <a:alpha val="43137"/>
                    </a:srgbClr>
                  </a:outerShdw>
                </a:effectLst>
                <a:latin typeface="Bebas Neue" panose="020B0606020202050201" pitchFamily="34" charset="-94"/>
              </a:rPr>
              <a:t>           ERUH </a:t>
            </a:r>
            <a:r>
              <a:rPr lang="tr-TR" altLang="tr-TR" sz="3600" b="1" dirty="0">
                <a:solidFill>
                  <a:schemeClr val="accent1"/>
                </a:solidFill>
                <a:effectLst>
                  <a:outerShdw blurRad="38100" dist="38100" dir="2700000" algn="tl">
                    <a:srgbClr val="000000">
                      <a:alpha val="43137"/>
                    </a:srgbClr>
                  </a:outerShdw>
                </a:effectLst>
                <a:latin typeface="Bebas Neue" panose="020B0606020202050201" pitchFamily="34" charset="-94"/>
              </a:rPr>
              <a:t>MESLEK YÜKSEKOKULU BİNASI</a:t>
            </a:r>
          </a:p>
        </p:txBody>
      </p:sp>
    </p:spTree>
    <p:extLst>
      <p:ext uri="{BB962C8B-B14F-4D97-AF65-F5344CB8AC3E}">
        <p14:creationId xmlns:p14="http://schemas.microsoft.com/office/powerpoint/2010/main" val="34325696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0">
            <a:extLst>
              <a:ext uri="{FF2B5EF4-FFF2-40B4-BE49-F238E27FC236}">
                <a16:creationId xmlns:a16="http://schemas.microsoft.com/office/drawing/2014/main" id="{DBCD8F18-6F5A-4F83-927D-60C94701A6D7}"/>
              </a:ext>
            </a:extLst>
          </p:cNvPr>
          <p:cNvSpPr/>
          <p:nvPr/>
        </p:nvSpPr>
        <p:spPr>
          <a:xfrm>
            <a:off x="0" y="6264477"/>
            <a:ext cx="12192000" cy="673475"/>
          </a:xfrm>
          <a:prstGeom prst="rect">
            <a:avLst/>
          </a:prstGeom>
          <a:solidFill>
            <a:schemeClr val="accent2">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600" dirty="0">
              <a:solidFill>
                <a:schemeClr val="tx1"/>
              </a:solidFill>
              <a:highlight>
                <a:srgbClr val="E68C2A"/>
              </a:highlight>
            </a:endParaRPr>
          </a:p>
        </p:txBody>
      </p:sp>
      <p:sp>
        <p:nvSpPr>
          <p:cNvPr id="30723" name="Title 7">
            <a:extLst>
              <a:ext uri="{FF2B5EF4-FFF2-40B4-BE49-F238E27FC236}">
                <a16:creationId xmlns:a16="http://schemas.microsoft.com/office/drawing/2014/main" id="{CC66D5D2-8851-4614-9185-01AACA5AC06E}"/>
              </a:ext>
            </a:extLst>
          </p:cNvPr>
          <p:cNvSpPr txBox="1">
            <a:spLocks noChangeArrowheads="1"/>
          </p:cNvSpPr>
          <p:nvPr/>
        </p:nvSpPr>
        <p:spPr bwMode="auto">
          <a:xfrm>
            <a:off x="0" y="1004125"/>
            <a:ext cx="12081002" cy="1397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tr-TR" altLang="tr-TR" sz="4800" b="1" i="1" dirty="0">
                <a:solidFill>
                  <a:schemeClr val="accent1"/>
                </a:solidFill>
                <a:effectLst>
                  <a:outerShdw blurRad="38100" dist="38100" dir="2700000" algn="tl">
                    <a:srgbClr val="000000">
                      <a:alpha val="43137"/>
                    </a:srgbClr>
                  </a:outerShdw>
                </a:effectLst>
                <a:latin typeface="Bebas Neue" panose="020B0606020202050201" pitchFamily="34" charset="-94"/>
              </a:rPr>
              <a:t>ERUH MESLEK YÜKSEKOKULU BİNASI</a:t>
            </a:r>
          </a:p>
        </p:txBody>
      </p:sp>
      <p:sp>
        <p:nvSpPr>
          <p:cNvPr id="30728" name="Title 7">
            <a:extLst>
              <a:ext uri="{FF2B5EF4-FFF2-40B4-BE49-F238E27FC236}">
                <a16:creationId xmlns:a16="http://schemas.microsoft.com/office/drawing/2014/main" id="{2E648668-894D-4827-B8E8-E3F16CEFF1C7}"/>
              </a:ext>
            </a:extLst>
          </p:cNvPr>
          <p:cNvSpPr txBox="1">
            <a:spLocks/>
          </p:cNvSpPr>
          <p:nvPr/>
        </p:nvSpPr>
        <p:spPr bwMode="auto">
          <a:xfrm>
            <a:off x="611494" y="1012705"/>
            <a:ext cx="1146950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90000"/>
              </a:lnSpc>
            </a:pPr>
            <a:endParaRPr lang="id-ID" altLang="tr-TR" sz="3600" i="1" dirty="0">
              <a:solidFill>
                <a:schemeClr val="accent2"/>
              </a:solidFill>
              <a:effectLst>
                <a:outerShdw blurRad="38100" dist="38100" dir="2700000" algn="tl">
                  <a:srgbClr val="000000">
                    <a:alpha val="43137"/>
                  </a:srgbClr>
                </a:outerShdw>
              </a:effectLst>
              <a:latin typeface="Bebas Neue" pitchFamily="34" charset="0"/>
              <a:ea typeface="Gulim" pitchFamily="34" charset="-127"/>
              <a:cs typeface="+mj-cs"/>
            </a:endParaRPr>
          </a:p>
        </p:txBody>
      </p:sp>
      <p:sp>
        <p:nvSpPr>
          <p:cNvPr id="3" name="Dikdörtgen 2"/>
          <p:cNvSpPr/>
          <p:nvPr/>
        </p:nvSpPr>
        <p:spPr>
          <a:xfrm>
            <a:off x="3781277" y="2160194"/>
            <a:ext cx="3491882" cy="4755148"/>
          </a:xfrm>
          <a:prstGeom prst="rect">
            <a:avLst/>
          </a:prstGeom>
          <a:solidFill>
            <a:schemeClr val="tx1">
              <a:lumMod val="95000"/>
              <a:lumOff val="5000"/>
            </a:schemeClr>
          </a:solidFill>
          <a:effectLst>
            <a:glow rad="63500">
              <a:schemeClr val="accent6">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tr-TR" altLang="tr-TR" sz="2800" b="1" u="sng" dirty="0">
                <a:solidFill>
                  <a:schemeClr val="accent1"/>
                </a:solidFill>
                <a:effectLst>
                  <a:outerShdw blurRad="38100" dist="38100" dir="2700000" algn="tl">
                    <a:srgbClr val="000000">
                      <a:alpha val="43137"/>
                    </a:srgbClr>
                  </a:outerShdw>
                </a:effectLst>
                <a:latin typeface="Bebas Neue" panose="020B0606020202050201" pitchFamily="34" charset="-94"/>
              </a:rPr>
              <a:t>BİNANIN </a:t>
            </a:r>
            <a:r>
              <a:rPr lang="tr-TR" altLang="tr-TR" sz="2800" b="1" u="sng" dirty="0" smtClean="0">
                <a:solidFill>
                  <a:schemeClr val="accent1"/>
                </a:solidFill>
                <a:effectLst>
                  <a:outerShdw blurRad="38100" dist="38100" dir="2700000" algn="tl">
                    <a:srgbClr val="000000">
                      <a:alpha val="43137"/>
                    </a:srgbClr>
                  </a:outerShdw>
                </a:effectLst>
                <a:latin typeface="Bebas Neue" panose="020B0606020202050201" pitchFamily="34" charset="-94"/>
              </a:rPr>
              <a:t>DURUMU</a:t>
            </a:r>
          </a:p>
          <a:p>
            <a:pPr algn="ctr"/>
            <a:endParaRPr lang="tr-TR" altLang="tr-TR" sz="2800" b="1" u="sng" dirty="0">
              <a:solidFill>
                <a:schemeClr val="accent1"/>
              </a:solidFill>
              <a:effectLst>
                <a:outerShdw blurRad="38100" dist="38100" dir="2700000" algn="tl">
                  <a:srgbClr val="000000">
                    <a:alpha val="43137"/>
                  </a:srgbClr>
                </a:outerShdw>
              </a:effectLst>
              <a:latin typeface="Bebas Neue" panose="020B0606020202050201" pitchFamily="34" charset="-94"/>
            </a:endParaRPr>
          </a:p>
          <a:p>
            <a:pPr algn="ctr"/>
            <a:endParaRPr lang="tr-TR" altLang="tr-TR" sz="100" b="1" dirty="0">
              <a:solidFill>
                <a:schemeClr val="accent1"/>
              </a:solidFill>
              <a:latin typeface="Bebas Neue" panose="020B0606020202050201" pitchFamily="34" charset="-94"/>
            </a:endParaRPr>
          </a:p>
          <a:p>
            <a:pPr algn="ctr"/>
            <a:r>
              <a:rPr lang="tr-TR" altLang="tr-TR" sz="2200" b="1" dirty="0">
                <a:solidFill>
                  <a:schemeClr val="accent1"/>
                </a:solidFill>
                <a:latin typeface="Bebas Neue" panose="020B0606020202050201" pitchFamily="34" charset="-94"/>
              </a:rPr>
              <a:t>Yapılan Bina Analiz Raporuna göre, bina depreme dayanıksız ve kullanımı can güvenliği açısından sakıncalıdır; ancak fiziki koşullar yetersiz olduğundan bina zorunlu olarak kullanılmaya devam edilmektedir.</a:t>
            </a:r>
          </a:p>
          <a:p>
            <a:pPr algn="ctr"/>
            <a:endParaRPr lang="tr-TR" altLang="tr-TR" sz="800" b="1" dirty="0" smtClean="0">
              <a:solidFill>
                <a:schemeClr val="accent1"/>
              </a:solidFill>
              <a:latin typeface="Bebas Neue" panose="020B0606020202050201" pitchFamily="34" charset="-94"/>
            </a:endParaRPr>
          </a:p>
          <a:p>
            <a:pPr algn="ctr"/>
            <a:endParaRPr lang="tr-TR" altLang="tr-TR" sz="800" b="1" dirty="0" smtClean="0">
              <a:solidFill>
                <a:schemeClr val="accent1"/>
              </a:solidFill>
              <a:latin typeface="Bebas Neue" panose="020B0606020202050201" pitchFamily="34" charset="-94"/>
            </a:endParaRPr>
          </a:p>
          <a:p>
            <a:pPr algn="ctr"/>
            <a:endParaRPr lang="tr-TR" altLang="tr-TR" sz="800" b="1" dirty="0" smtClean="0">
              <a:solidFill>
                <a:schemeClr val="accent1"/>
              </a:solidFill>
              <a:latin typeface="Bebas Neue" panose="020B0606020202050201" pitchFamily="34" charset="-94"/>
            </a:endParaRPr>
          </a:p>
          <a:p>
            <a:pPr algn="ctr"/>
            <a:endParaRPr lang="tr-TR" altLang="tr-TR" sz="100" b="1" dirty="0">
              <a:solidFill>
                <a:schemeClr val="accent1"/>
              </a:solidFill>
              <a:latin typeface="Bebas Neue" panose="020B0606020202050201" pitchFamily="34" charset="-94"/>
            </a:endParaRPr>
          </a:p>
          <a:p>
            <a:pPr algn="ctr"/>
            <a:endParaRPr lang="tr-TR" altLang="tr-TR" sz="100" b="1" dirty="0">
              <a:solidFill>
                <a:schemeClr val="accent1"/>
              </a:solidFill>
              <a:latin typeface="Bebas Neue" panose="020B0606020202050201" pitchFamily="34" charset="-94"/>
            </a:endParaRPr>
          </a:p>
        </p:txBody>
      </p:sp>
      <p:sp>
        <p:nvSpPr>
          <p:cNvPr id="6" name="Dikdörtgen 5"/>
          <p:cNvSpPr/>
          <p:nvPr/>
        </p:nvSpPr>
        <p:spPr>
          <a:xfrm>
            <a:off x="67732" y="2160194"/>
            <a:ext cx="3613953" cy="4062651"/>
          </a:xfrm>
          <a:prstGeom prst="rect">
            <a:avLst/>
          </a:prstGeom>
          <a:solidFill>
            <a:schemeClr val="tx1">
              <a:lumMod val="95000"/>
              <a:lumOff val="5000"/>
            </a:schemeClr>
          </a:solidFill>
          <a:effectLst>
            <a:glow rad="63500">
              <a:schemeClr val="accent6">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tr-TR" altLang="tr-TR" sz="2200" b="1" u="sng" dirty="0" smtClean="0">
                <a:solidFill>
                  <a:schemeClr val="accent1"/>
                </a:solidFill>
                <a:effectLst>
                  <a:outerShdw blurRad="38100" dist="38100" dir="2700000" algn="tl">
                    <a:srgbClr val="000000">
                      <a:alpha val="43137"/>
                    </a:srgbClr>
                  </a:outerShdw>
                </a:effectLst>
                <a:latin typeface="Bebas Neue" panose="020B0606020202050201" pitchFamily="34" charset="-94"/>
              </a:rPr>
              <a:t>MEVCUT EĞİTİM BİNASI</a:t>
            </a:r>
          </a:p>
          <a:p>
            <a:pPr algn="ctr"/>
            <a:endParaRPr lang="tr-TR" altLang="tr-TR" sz="2200" b="1" u="sng" dirty="0">
              <a:solidFill>
                <a:schemeClr val="accent1"/>
              </a:solidFill>
              <a:effectLst>
                <a:outerShdw blurRad="38100" dist="38100" dir="2700000" algn="tl">
                  <a:srgbClr val="000000">
                    <a:alpha val="43137"/>
                  </a:srgbClr>
                </a:outerShdw>
              </a:effectLst>
              <a:latin typeface="Bebas Neue" panose="020B0606020202050201" pitchFamily="34" charset="-94"/>
            </a:endParaRPr>
          </a:p>
          <a:p>
            <a:pPr algn="ctr"/>
            <a:endParaRPr lang="tr-TR" altLang="tr-TR" sz="2200" b="1" u="sng" dirty="0" smtClean="0">
              <a:solidFill>
                <a:schemeClr val="accent1"/>
              </a:solidFill>
              <a:effectLst>
                <a:outerShdw blurRad="38100" dist="38100" dir="2700000" algn="tl">
                  <a:srgbClr val="000000">
                    <a:alpha val="43137"/>
                  </a:srgbClr>
                </a:outerShdw>
              </a:effectLst>
              <a:latin typeface="Bebas Neue" panose="020B0606020202050201" pitchFamily="34" charset="-94"/>
            </a:endParaRPr>
          </a:p>
          <a:p>
            <a:pPr algn="ctr"/>
            <a:endParaRPr lang="tr-TR" altLang="tr-TR" sz="2200" b="1" u="sng" dirty="0">
              <a:solidFill>
                <a:schemeClr val="accent1"/>
              </a:solidFill>
              <a:effectLst>
                <a:outerShdw blurRad="38100" dist="38100" dir="2700000" algn="tl">
                  <a:srgbClr val="000000">
                    <a:alpha val="43137"/>
                  </a:srgbClr>
                </a:outerShdw>
              </a:effectLst>
              <a:latin typeface="Bebas Neue" panose="020B0606020202050201" pitchFamily="34" charset="-94"/>
            </a:endParaRPr>
          </a:p>
          <a:p>
            <a:pPr algn="ctr"/>
            <a:endParaRPr lang="tr-TR" altLang="tr-TR" sz="2200" b="1" u="sng" dirty="0" smtClean="0">
              <a:solidFill>
                <a:schemeClr val="accent1"/>
              </a:solidFill>
              <a:effectLst>
                <a:outerShdw blurRad="38100" dist="38100" dir="2700000" algn="tl">
                  <a:srgbClr val="000000">
                    <a:alpha val="43137"/>
                  </a:srgbClr>
                </a:outerShdw>
              </a:effectLst>
              <a:latin typeface="Bebas Neue" panose="020B0606020202050201" pitchFamily="34" charset="-94"/>
            </a:endParaRPr>
          </a:p>
          <a:p>
            <a:pPr algn="ctr"/>
            <a:endParaRPr lang="tr-TR" altLang="tr-TR" sz="2200" b="1" u="sng" dirty="0">
              <a:solidFill>
                <a:schemeClr val="accent1"/>
              </a:solidFill>
              <a:effectLst>
                <a:outerShdw blurRad="38100" dist="38100" dir="2700000" algn="tl">
                  <a:srgbClr val="000000">
                    <a:alpha val="43137"/>
                  </a:srgbClr>
                </a:outerShdw>
              </a:effectLst>
              <a:latin typeface="Bebas Neue" panose="020B0606020202050201" pitchFamily="34" charset="-94"/>
            </a:endParaRPr>
          </a:p>
          <a:p>
            <a:pPr algn="ctr"/>
            <a:endParaRPr lang="tr-TR" altLang="tr-TR" sz="900" b="1" u="sng" dirty="0" smtClean="0">
              <a:solidFill>
                <a:schemeClr val="accent1"/>
              </a:solidFill>
              <a:effectLst>
                <a:outerShdw blurRad="38100" dist="38100" dir="2700000" algn="tl">
                  <a:srgbClr val="000000">
                    <a:alpha val="43137"/>
                  </a:srgbClr>
                </a:outerShdw>
              </a:effectLst>
              <a:latin typeface="Bebas Neue" panose="020B0606020202050201" pitchFamily="34" charset="-94"/>
            </a:endParaRPr>
          </a:p>
          <a:p>
            <a:pPr algn="ctr"/>
            <a:endParaRPr lang="tr-TR" altLang="tr-TR" sz="2200" b="1" u="sng" dirty="0">
              <a:solidFill>
                <a:schemeClr val="accent1"/>
              </a:solidFill>
              <a:effectLst>
                <a:outerShdw blurRad="38100" dist="38100" dir="2700000" algn="tl">
                  <a:srgbClr val="000000">
                    <a:alpha val="43137"/>
                  </a:srgbClr>
                </a:outerShdw>
              </a:effectLst>
              <a:latin typeface="Bebas Neue" panose="020B0606020202050201" pitchFamily="34" charset="-94"/>
            </a:endParaRPr>
          </a:p>
          <a:p>
            <a:pPr algn="ctr"/>
            <a:endParaRPr lang="tr-TR" altLang="tr-TR" sz="2200" b="1" u="sng" dirty="0" smtClean="0">
              <a:solidFill>
                <a:schemeClr val="accent1"/>
              </a:solidFill>
              <a:effectLst>
                <a:outerShdw blurRad="38100" dist="38100" dir="2700000" algn="tl">
                  <a:srgbClr val="000000">
                    <a:alpha val="43137"/>
                  </a:srgbClr>
                </a:outerShdw>
              </a:effectLst>
              <a:latin typeface="Bebas Neue" panose="020B0606020202050201" pitchFamily="34" charset="-94"/>
            </a:endParaRPr>
          </a:p>
          <a:p>
            <a:pPr algn="ctr"/>
            <a:endParaRPr lang="tr-TR" altLang="tr-TR" sz="2200" b="1" u="sng" dirty="0">
              <a:solidFill>
                <a:schemeClr val="accent1"/>
              </a:solidFill>
              <a:effectLst>
                <a:outerShdw blurRad="38100" dist="38100" dir="2700000" algn="tl">
                  <a:srgbClr val="000000">
                    <a:alpha val="43137"/>
                  </a:srgbClr>
                </a:outerShdw>
              </a:effectLst>
              <a:latin typeface="Bebas Neue" panose="020B0606020202050201" pitchFamily="34" charset="-94"/>
            </a:endParaRPr>
          </a:p>
          <a:p>
            <a:pPr algn="ctr"/>
            <a:endParaRPr lang="tr-TR" altLang="tr-TR" sz="2200" b="1" u="sng" dirty="0" smtClean="0">
              <a:solidFill>
                <a:schemeClr val="accent1"/>
              </a:solidFill>
              <a:effectLst>
                <a:outerShdw blurRad="38100" dist="38100" dir="2700000" algn="tl">
                  <a:srgbClr val="000000">
                    <a:alpha val="43137"/>
                  </a:srgbClr>
                </a:outerShdw>
              </a:effectLst>
              <a:latin typeface="Bebas Neue" panose="020B0606020202050201" pitchFamily="34" charset="-94"/>
            </a:endParaRPr>
          </a:p>
          <a:p>
            <a:pPr algn="ctr"/>
            <a:endParaRPr lang="tr-TR" altLang="tr-TR" sz="1100" b="1" u="sng" dirty="0" smtClean="0">
              <a:solidFill>
                <a:schemeClr val="accent1"/>
              </a:solidFill>
              <a:effectLst>
                <a:outerShdw blurRad="38100" dist="38100" dir="2700000" algn="tl">
                  <a:srgbClr val="000000">
                    <a:alpha val="43137"/>
                  </a:srgbClr>
                </a:outerShdw>
              </a:effectLst>
              <a:latin typeface="Bebas Neue" panose="020B0606020202050201" pitchFamily="34" charset="-94"/>
            </a:endParaRPr>
          </a:p>
          <a:p>
            <a:pPr algn="ctr"/>
            <a:endParaRPr lang="tr-TR" altLang="tr-TR" sz="300" b="1" u="sng" dirty="0" smtClean="0">
              <a:solidFill>
                <a:schemeClr val="accent1"/>
              </a:solidFill>
              <a:effectLst>
                <a:outerShdw blurRad="38100" dist="38100" dir="2700000" algn="tl">
                  <a:srgbClr val="000000">
                    <a:alpha val="43137"/>
                  </a:srgbClr>
                </a:outerShdw>
              </a:effectLst>
              <a:latin typeface="Bebas Neue" panose="020B0606020202050201" pitchFamily="34" charset="-94"/>
            </a:endParaRPr>
          </a:p>
          <a:p>
            <a:pPr algn="ctr"/>
            <a:endParaRPr lang="tr-TR" altLang="tr-TR" sz="300" b="1" u="sng" dirty="0">
              <a:solidFill>
                <a:schemeClr val="accent1"/>
              </a:solidFill>
              <a:effectLst>
                <a:outerShdw blurRad="38100" dist="38100" dir="2700000" algn="tl">
                  <a:srgbClr val="000000">
                    <a:alpha val="43137"/>
                  </a:srgbClr>
                </a:outerShdw>
              </a:effectLst>
              <a:latin typeface="Bebas Neue" panose="020B0606020202050201" pitchFamily="34" charset="-94"/>
            </a:endParaRPr>
          </a:p>
          <a:p>
            <a:pPr algn="ctr"/>
            <a:endParaRPr lang="tr-TR" altLang="tr-TR" sz="300" b="1" u="sng" dirty="0" smtClean="0">
              <a:solidFill>
                <a:schemeClr val="accent1"/>
              </a:solidFill>
              <a:effectLst>
                <a:outerShdw blurRad="38100" dist="38100" dir="2700000" algn="tl">
                  <a:srgbClr val="000000">
                    <a:alpha val="43137"/>
                  </a:srgbClr>
                </a:outerShdw>
              </a:effectLst>
              <a:latin typeface="Bebas Neue" panose="020B0606020202050201" pitchFamily="34" charset="-94"/>
            </a:endParaRPr>
          </a:p>
          <a:p>
            <a:pPr algn="ctr"/>
            <a:endParaRPr lang="tr-TR" altLang="tr-TR" sz="300" b="1" u="sng" dirty="0">
              <a:solidFill>
                <a:schemeClr val="accent1"/>
              </a:solidFill>
              <a:effectLst>
                <a:outerShdw blurRad="38100" dist="38100" dir="2700000" algn="tl">
                  <a:srgbClr val="000000">
                    <a:alpha val="43137"/>
                  </a:srgbClr>
                </a:outerShdw>
              </a:effectLst>
              <a:latin typeface="Bebas Neue" panose="020B0606020202050201" pitchFamily="34" charset="-94"/>
            </a:endParaRPr>
          </a:p>
          <a:p>
            <a:pPr algn="ctr"/>
            <a:endParaRPr lang="tr-TR" altLang="tr-TR" sz="300" b="1" u="sng" dirty="0">
              <a:solidFill>
                <a:schemeClr val="accent1"/>
              </a:solidFill>
              <a:effectLst>
                <a:outerShdw blurRad="38100" dist="38100" dir="2700000" algn="tl">
                  <a:srgbClr val="000000">
                    <a:alpha val="43137"/>
                  </a:srgbClr>
                </a:outerShdw>
              </a:effectLst>
              <a:latin typeface="Bebas Neue" panose="020B0606020202050201" pitchFamily="34" charset="-94"/>
            </a:endParaRPr>
          </a:p>
          <a:p>
            <a:pPr algn="ctr"/>
            <a:endParaRPr lang="tr-TR" altLang="tr-TR" sz="300" b="1" u="sng" dirty="0" smtClean="0">
              <a:solidFill>
                <a:schemeClr val="accent1"/>
              </a:solidFill>
              <a:effectLst>
                <a:outerShdw blurRad="38100" dist="38100" dir="2700000" algn="tl">
                  <a:srgbClr val="000000">
                    <a:alpha val="43137"/>
                  </a:srgbClr>
                </a:outerShdw>
              </a:effectLst>
              <a:latin typeface="Bebas Neue" panose="020B0606020202050201" pitchFamily="34" charset="-94"/>
            </a:endParaRPr>
          </a:p>
        </p:txBody>
      </p:sp>
      <p:sp>
        <p:nvSpPr>
          <p:cNvPr id="15" name="Dikdörtgen 14"/>
          <p:cNvSpPr/>
          <p:nvPr/>
        </p:nvSpPr>
        <p:spPr>
          <a:xfrm>
            <a:off x="7398165" y="2160194"/>
            <a:ext cx="4682837" cy="3647152"/>
          </a:xfrm>
          <a:prstGeom prst="rect">
            <a:avLst/>
          </a:prstGeom>
          <a:solidFill>
            <a:schemeClr val="tx1">
              <a:lumMod val="95000"/>
              <a:lumOff val="5000"/>
            </a:schemeClr>
          </a:solidFill>
          <a:effectLst>
            <a:glow rad="63500">
              <a:schemeClr val="accent6">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tr-TR" altLang="tr-TR" sz="2400" b="1" u="sng" dirty="0">
                <a:solidFill>
                  <a:schemeClr val="accent1"/>
                </a:solidFill>
                <a:effectLst>
                  <a:outerShdw blurRad="38100" dist="38100" dir="2700000" algn="tl">
                    <a:srgbClr val="000000">
                      <a:alpha val="43137"/>
                    </a:srgbClr>
                  </a:outerShdw>
                </a:effectLst>
                <a:latin typeface="Bebas Neue" panose="020B0606020202050201" pitchFamily="34" charset="-94"/>
              </a:rPr>
              <a:t>YAPILMASI PLANLANAN BİNA</a:t>
            </a:r>
          </a:p>
          <a:p>
            <a:pPr algn="ctr"/>
            <a:endParaRPr lang="tr-TR" altLang="tr-TR" sz="2800" b="1" i="1" dirty="0">
              <a:solidFill>
                <a:schemeClr val="accent1"/>
              </a:solidFill>
              <a:latin typeface="Bebas Neue" panose="020B0606020202050201" pitchFamily="34" charset="-94"/>
            </a:endParaRPr>
          </a:p>
          <a:p>
            <a:pPr algn="ctr"/>
            <a:endParaRPr lang="tr-TR" altLang="tr-TR" sz="2800" b="1" i="1" dirty="0">
              <a:solidFill>
                <a:schemeClr val="accent1"/>
              </a:solidFill>
              <a:latin typeface="Bebas Neue" panose="020B0606020202050201" pitchFamily="34" charset="-94"/>
            </a:endParaRPr>
          </a:p>
          <a:p>
            <a:pPr algn="ctr"/>
            <a:endParaRPr lang="tr-TR" sz="2800" b="1" i="1" dirty="0">
              <a:solidFill>
                <a:schemeClr val="accent1"/>
              </a:solidFill>
              <a:latin typeface="Bebas Neue" panose="020B0606020202050201" pitchFamily="34" charset="-94"/>
            </a:endParaRPr>
          </a:p>
          <a:p>
            <a:pPr algn="just"/>
            <a:endParaRPr lang="tr-TR" sz="2400" b="1" dirty="0">
              <a:solidFill>
                <a:schemeClr val="accent1"/>
              </a:solidFill>
              <a:latin typeface="Bebas Neue" panose="020B0606020202050201" pitchFamily="34" charset="-94"/>
            </a:endParaRPr>
          </a:p>
          <a:p>
            <a:pPr algn="just"/>
            <a:r>
              <a:rPr lang="tr-TR" sz="2500" b="1" dirty="0" smtClean="0">
                <a:solidFill>
                  <a:schemeClr val="accent1"/>
                </a:solidFill>
                <a:latin typeface="Bebas Neue" panose="020B0606020202050201" pitchFamily="34" charset="-94"/>
              </a:rPr>
              <a:t>Proje Bilgileri </a:t>
            </a:r>
            <a:r>
              <a:rPr lang="tr-TR" sz="2500" b="1" dirty="0">
                <a:solidFill>
                  <a:schemeClr val="accent1"/>
                </a:solidFill>
                <a:latin typeface="Bebas Neue" panose="020B0606020202050201" pitchFamily="34" charset="-94"/>
              </a:rPr>
              <a:t>: 7000 m²  kapalı alan, 20 adet derslik, 4 adet laboratuvar</a:t>
            </a:r>
            <a:r>
              <a:rPr lang="tr-TR" altLang="tr-TR" sz="2500" b="1" dirty="0">
                <a:solidFill>
                  <a:schemeClr val="accent1"/>
                </a:solidFill>
                <a:latin typeface="Bebas Neue" panose="020B0606020202050201" pitchFamily="34" charset="-94"/>
              </a:rPr>
              <a:t> ve </a:t>
            </a:r>
            <a:r>
              <a:rPr lang="tr-TR" altLang="tr-TR" sz="2500" b="1" dirty="0" smtClean="0">
                <a:solidFill>
                  <a:schemeClr val="accent1"/>
                </a:solidFill>
                <a:latin typeface="Bebas Neue" panose="020B0606020202050201" pitchFamily="34" charset="-94"/>
              </a:rPr>
              <a:t>1 </a:t>
            </a:r>
            <a:r>
              <a:rPr lang="tr-TR" altLang="tr-TR" sz="2500" b="1" dirty="0">
                <a:solidFill>
                  <a:schemeClr val="accent1"/>
                </a:solidFill>
                <a:latin typeface="Bebas Neue" panose="020B0606020202050201" pitchFamily="34" charset="-94"/>
              </a:rPr>
              <a:t>adet konferans salonu</a:t>
            </a:r>
          </a:p>
          <a:p>
            <a:pPr algn="just"/>
            <a:r>
              <a:rPr lang="tr-TR" altLang="tr-TR" sz="2400" b="1" dirty="0">
                <a:solidFill>
                  <a:schemeClr val="accent1"/>
                </a:solidFill>
                <a:effectLst>
                  <a:outerShdw blurRad="38100" dist="38100" dir="2700000" algn="tl">
                    <a:srgbClr val="000000">
                      <a:alpha val="43137"/>
                    </a:srgbClr>
                  </a:outerShdw>
                </a:effectLst>
                <a:latin typeface="Bebas Neue" panose="020B0606020202050201" pitchFamily="34" charset="-94"/>
              </a:rPr>
              <a:t>Proje Bedeli : </a:t>
            </a:r>
            <a:r>
              <a:rPr lang="tr-TR" altLang="tr-TR" sz="2400" b="1" dirty="0">
                <a:solidFill>
                  <a:srgbClr val="FF0000"/>
                </a:solidFill>
                <a:effectLst>
                  <a:outerShdw blurRad="38100" dist="38100" dir="2700000" algn="tl">
                    <a:srgbClr val="000000">
                      <a:alpha val="43137"/>
                    </a:srgbClr>
                  </a:outerShdw>
                </a:effectLst>
                <a:latin typeface="Bebas Neue" panose="020B0606020202050201" pitchFamily="34" charset="-94"/>
              </a:rPr>
              <a:t>1</a:t>
            </a:r>
            <a:r>
              <a:rPr lang="tr-TR" altLang="tr-TR" sz="2400" b="1" dirty="0" smtClean="0">
                <a:solidFill>
                  <a:srgbClr val="FF0000"/>
                </a:solidFill>
                <a:effectLst>
                  <a:outerShdw blurRad="38100" dist="38100" dir="2700000" algn="tl">
                    <a:srgbClr val="000000">
                      <a:alpha val="43137"/>
                    </a:srgbClr>
                  </a:outerShdw>
                </a:effectLst>
                <a:latin typeface="Bebas Neue" panose="020B0606020202050201" pitchFamily="34" charset="-94"/>
              </a:rPr>
              <a:t>40.000.000,00 </a:t>
            </a:r>
            <a:r>
              <a:rPr lang="tr-TR" altLang="tr-TR" sz="2400" b="1" dirty="0" smtClean="0">
                <a:solidFill>
                  <a:srgbClr val="FF0000"/>
                </a:solidFill>
                <a:effectLst>
                  <a:outerShdw blurRad="38100" dist="38100" dir="2700000" algn="tl">
                    <a:srgbClr val="000000">
                      <a:alpha val="43137"/>
                    </a:srgbClr>
                  </a:outerShdw>
                </a:effectLst>
                <a:latin typeface="Bebas Neue" panose="020B0606020202050201" pitchFamily="34" charset="-94"/>
              </a:rPr>
              <a:t>T</a:t>
            </a:r>
            <a:r>
              <a:rPr lang="tr-TR" altLang="tr-TR" sz="2400" b="1" dirty="0" smtClean="0">
                <a:solidFill>
                  <a:schemeClr val="accent1"/>
                </a:solidFill>
                <a:effectLst>
                  <a:outerShdw blurRad="38100" dist="38100" dir="2700000" algn="tl">
                    <a:srgbClr val="000000">
                      <a:alpha val="43137"/>
                    </a:srgbClr>
                  </a:outerShdw>
                </a:effectLst>
                <a:latin typeface="Bebas Neue" panose="020B0606020202050201" pitchFamily="34" charset="-94"/>
              </a:rPr>
              <a:t>L</a:t>
            </a:r>
            <a:endParaRPr lang="tr-TR" altLang="tr-TR" sz="900" b="1" dirty="0" smtClean="0">
              <a:solidFill>
                <a:schemeClr val="accent1"/>
              </a:solidFill>
              <a:effectLst>
                <a:outerShdw blurRad="38100" dist="38100" dir="2700000" algn="tl">
                  <a:srgbClr val="000000">
                    <a:alpha val="43137"/>
                  </a:srgbClr>
                </a:outerShdw>
              </a:effectLst>
              <a:latin typeface="Bebas Neue" panose="020B0606020202050201" pitchFamily="34" charset="-94"/>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0554" y="2625969"/>
            <a:ext cx="4418058" cy="1505456"/>
          </a:xfrm>
          <a:prstGeom prst="roundRect">
            <a:avLst>
              <a:gd name="adj" fmla="val 16667"/>
            </a:avLst>
          </a:prstGeom>
          <a:ln w="38100">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004" y="2625969"/>
            <a:ext cx="3477704" cy="4037590"/>
          </a:xfrm>
          <a:prstGeom prst="roundRect">
            <a:avLst>
              <a:gd name="adj" fmla="val 16667"/>
            </a:avLst>
          </a:prstGeom>
          <a:ln w="38100">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063726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0">
            <a:extLst>
              <a:ext uri="{FF2B5EF4-FFF2-40B4-BE49-F238E27FC236}">
                <a16:creationId xmlns:a16="http://schemas.microsoft.com/office/drawing/2014/main" id="{DBCD8F18-6F5A-4F83-927D-60C94701A6D7}"/>
              </a:ext>
            </a:extLst>
          </p:cNvPr>
          <p:cNvSpPr/>
          <p:nvPr/>
        </p:nvSpPr>
        <p:spPr>
          <a:xfrm>
            <a:off x="0" y="6264477"/>
            <a:ext cx="12192000" cy="673475"/>
          </a:xfrm>
          <a:prstGeom prst="rect">
            <a:avLst/>
          </a:prstGeom>
          <a:solidFill>
            <a:schemeClr val="accent2">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600" dirty="0">
              <a:solidFill>
                <a:schemeClr val="tx1"/>
              </a:solidFill>
              <a:highlight>
                <a:srgbClr val="E68C2A"/>
              </a:highlight>
            </a:endParaRPr>
          </a:p>
        </p:txBody>
      </p:sp>
      <p:sp>
        <p:nvSpPr>
          <p:cNvPr id="30723" name="Title 7">
            <a:extLst>
              <a:ext uri="{FF2B5EF4-FFF2-40B4-BE49-F238E27FC236}">
                <a16:creationId xmlns:a16="http://schemas.microsoft.com/office/drawing/2014/main" id="{CC66D5D2-8851-4614-9185-01AACA5AC06E}"/>
              </a:ext>
            </a:extLst>
          </p:cNvPr>
          <p:cNvSpPr txBox="1">
            <a:spLocks noChangeArrowheads="1"/>
          </p:cNvSpPr>
          <p:nvPr/>
        </p:nvSpPr>
        <p:spPr bwMode="auto">
          <a:xfrm>
            <a:off x="-103298" y="960879"/>
            <a:ext cx="12295298" cy="134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tr-TR" altLang="tr-TR" sz="4000" b="1" i="1" dirty="0">
                <a:solidFill>
                  <a:schemeClr val="accent1"/>
                </a:solidFill>
                <a:effectLst>
                  <a:outerShdw blurRad="38100" dist="38100" dir="2700000" algn="tl">
                    <a:srgbClr val="000000">
                      <a:alpha val="43137"/>
                    </a:srgbClr>
                  </a:outerShdw>
                </a:effectLst>
                <a:latin typeface="Bebas Neue" panose="020B0606020202050201" pitchFamily="34" charset="-94"/>
              </a:rPr>
              <a:t>KURTALAN MESLEK YÜKSEKOKULU BİNASI</a:t>
            </a:r>
          </a:p>
        </p:txBody>
      </p:sp>
      <p:sp>
        <p:nvSpPr>
          <p:cNvPr id="30728" name="Title 7">
            <a:extLst>
              <a:ext uri="{FF2B5EF4-FFF2-40B4-BE49-F238E27FC236}">
                <a16:creationId xmlns:a16="http://schemas.microsoft.com/office/drawing/2014/main" id="{2E648668-894D-4827-B8E8-E3F16CEFF1C7}"/>
              </a:ext>
            </a:extLst>
          </p:cNvPr>
          <p:cNvSpPr txBox="1">
            <a:spLocks/>
          </p:cNvSpPr>
          <p:nvPr/>
        </p:nvSpPr>
        <p:spPr bwMode="auto">
          <a:xfrm>
            <a:off x="611494" y="1054268"/>
            <a:ext cx="1146950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90000"/>
              </a:lnSpc>
            </a:pPr>
            <a:endParaRPr lang="id-ID" altLang="tr-TR" sz="3600" i="1" dirty="0">
              <a:solidFill>
                <a:schemeClr val="accent2"/>
              </a:solidFill>
              <a:effectLst>
                <a:outerShdw blurRad="38100" dist="38100" dir="2700000" algn="tl">
                  <a:srgbClr val="000000">
                    <a:alpha val="43137"/>
                  </a:srgbClr>
                </a:outerShdw>
              </a:effectLst>
              <a:latin typeface="Bebas Neue" pitchFamily="34" charset="0"/>
              <a:ea typeface="Gulim" pitchFamily="34" charset="-127"/>
              <a:cs typeface="+mj-cs"/>
            </a:endParaRPr>
          </a:p>
        </p:txBody>
      </p:sp>
      <p:sp>
        <p:nvSpPr>
          <p:cNvPr id="3" name="Dikdörtgen 2"/>
          <p:cNvSpPr/>
          <p:nvPr/>
        </p:nvSpPr>
        <p:spPr>
          <a:xfrm>
            <a:off x="3679851" y="2160194"/>
            <a:ext cx="3567972" cy="4697806"/>
          </a:xfrm>
          <a:prstGeom prst="rect">
            <a:avLst/>
          </a:prstGeom>
          <a:solidFill>
            <a:schemeClr val="tx1">
              <a:lumMod val="95000"/>
              <a:lumOff val="5000"/>
            </a:schemeClr>
          </a:solidFill>
          <a:effectLst>
            <a:glow rad="63500">
              <a:schemeClr val="accent6">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tr-TR" altLang="tr-TR" sz="2800" b="1" u="sng" dirty="0">
                <a:solidFill>
                  <a:schemeClr val="accent1"/>
                </a:solidFill>
                <a:effectLst>
                  <a:outerShdw blurRad="38100" dist="38100" dir="2700000" algn="tl">
                    <a:srgbClr val="000000">
                      <a:alpha val="43137"/>
                    </a:srgbClr>
                  </a:outerShdw>
                </a:effectLst>
                <a:latin typeface="Bebas Neue" panose="020B0606020202050201" pitchFamily="34" charset="-94"/>
              </a:rPr>
              <a:t>BİNANIN </a:t>
            </a:r>
            <a:r>
              <a:rPr lang="tr-TR" altLang="tr-TR" sz="2800" b="1" u="sng" dirty="0" smtClean="0">
                <a:solidFill>
                  <a:schemeClr val="accent1"/>
                </a:solidFill>
                <a:effectLst>
                  <a:outerShdw blurRad="38100" dist="38100" dir="2700000" algn="tl">
                    <a:srgbClr val="000000">
                      <a:alpha val="43137"/>
                    </a:srgbClr>
                  </a:outerShdw>
                </a:effectLst>
                <a:latin typeface="Bebas Neue" panose="020B0606020202050201" pitchFamily="34" charset="-94"/>
              </a:rPr>
              <a:t>DURUMU</a:t>
            </a:r>
          </a:p>
          <a:p>
            <a:pPr algn="ctr"/>
            <a:endParaRPr lang="tr-TR" altLang="tr-TR" sz="2800" b="1" u="sng" dirty="0">
              <a:solidFill>
                <a:schemeClr val="accent1"/>
              </a:solidFill>
              <a:effectLst>
                <a:outerShdw blurRad="38100" dist="38100" dir="2700000" algn="tl">
                  <a:srgbClr val="000000">
                    <a:alpha val="43137"/>
                  </a:srgbClr>
                </a:outerShdw>
              </a:effectLst>
              <a:latin typeface="Bebas Neue" panose="020B0606020202050201" pitchFamily="34" charset="-94"/>
            </a:endParaRPr>
          </a:p>
          <a:p>
            <a:pPr algn="ctr"/>
            <a:endParaRPr lang="tr-TR" altLang="tr-TR" sz="100" b="1" dirty="0">
              <a:solidFill>
                <a:schemeClr val="accent1"/>
              </a:solidFill>
              <a:latin typeface="Bebas Neue" panose="020B0606020202050201" pitchFamily="34" charset="-94"/>
            </a:endParaRPr>
          </a:p>
          <a:p>
            <a:pPr algn="ctr"/>
            <a:r>
              <a:rPr lang="tr-TR" altLang="tr-TR" sz="2200" b="1" dirty="0">
                <a:solidFill>
                  <a:schemeClr val="accent1"/>
                </a:solidFill>
                <a:latin typeface="Bebas Neue" panose="020B0606020202050201" pitchFamily="34" charset="-94"/>
              </a:rPr>
              <a:t>Yapılan Bina Analiz Raporuna göre, bina depreme dayanıksız ve kullanımı can güvenliği açısından sakıncalıdır; ancak fiziki koşullar yetersiz olduğundan bina zorunlu olarak kullanılmaya devam edilmektedir</a:t>
            </a:r>
            <a:r>
              <a:rPr lang="tr-TR" altLang="tr-TR" sz="2200" b="1" dirty="0" smtClean="0">
                <a:solidFill>
                  <a:schemeClr val="accent1"/>
                </a:solidFill>
                <a:latin typeface="Bebas Neue" panose="020B0606020202050201" pitchFamily="34" charset="-94"/>
              </a:rPr>
              <a:t>.</a:t>
            </a:r>
          </a:p>
          <a:p>
            <a:pPr algn="ctr"/>
            <a:endParaRPr lang="tr-TR" altLang="tr-TR" sz="800" b="1" dirty="0" smtClean="0">
              <a:solidFill>
                <a:schemeClr val="accent1"/>
              </a:solidFill>
              <a:latin typeface="Bebas Neue" panose="020B0606020202050201" pitchFamily="34" charset="-94"/>
            </a:endParaRPr>
          </a:p>
          <a:p>
            <a:pPr algn="ctr"/>
            <a:endParaRPr lang="tr-TR" altLang="tr-TR" sz="800" b="1" dirty="0">
              <a:solidFill>
                <a:schemeClr val="accent1"/>
              </a:solidFill>
              <a:latin typeface="Bebas Neue" panose="020B0606020202050201" pitchFamily="34" charset="-94"/>
            </a:endParaRPr>
          </a:p>
          <a:p>
            <a:pPr algn="ctr"/>
            <a:endParaRPr lang="tr-TR" altLang="tr-TR" sz="800" b="1" dirty="0">
              <a:solidFill>
                <a:schemeClr val="accent1"/>
              </a:solidFill>
              <a:latin typeface="Bebas Neue" panose="020B0606020202050201" pitchFamily="34" charset="-94"/>
            </a:endParaRPr>
          </a:p>
        </p:txBody>
      </p:sp>
      <p:sp>
        <p:nvSpPr>
          <p:cNvPr id="6" name="Dikdörtgen 5"/>
          <p:cNvSpPr/>
          <p:nvPr/>
        </p:nvSpPr>
        <p:spPr>
          <a:xfrm>
            <a:off x="54708" y="2162940"/>
            <a:ext cx="3545139" cy="4047262"/>
          </a:xfrm>
          <a:prstGeom prst="rect">
            <a:avLst/>
          </a:prstGeom>
          <a:solidFill>
            <a:schemeClr val="tx1">
              <a:lumMod val="95000"/>
              <a:lumOff val="5000"/>
            </a:schemeClr>
          </a:solidFill>
          <a:effectLst>
            <a:glow rad="63500">
              <a:schemeClr val="accent6">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tr-TR" altLang="tr-TR" sz="2200" b="1" u="sng" dirty="0">
                <a:solidFill>
                  <a:schemeClr val="accent1"/>
                </a:solidFill>
                <a:effectLst>
                  <a:outerShdw blurRad="38100" dist="38100" dir="2700000" algn="tl">
                    <a:srgbClr val="000000">
                      <a:alpha val="43137"/>
                    </a:srgbClr>
                  </a:outerShdw>
                </a:effectLst>
                <a:latin typeface="Bebas Neue" panose="020B0606020202050201" pitchFamily="34" charset="-94"/>
              </a:rPr>
              <a:t>MEVCUT EĞİTİM BİNASI</a:t>
            </a:r>
          </a:p>
          <a:p>
            <a:pPr algn="ctr"/>
            <a:endParaRPr lang="tr-TR" altLang="tr-TR" sz="2600" b="1" dirty="0">
              <a:solidFill>
                <a:schemeClr val="accent1"/>
              </a:solidFill>
              <a:latin typeface="Bebas Neue" panose="020B0606020202050201" pitchFamily="34" charset="-94"/>
            </a:endParaRPr>
          </a:p>
          <a:p>
            <a:pPr algn="ctr"/>
            <a:endParaRPr lang="tr-TR" altLang="tr-TR" sz="2800" b="1" dirty="0">
              <a:solidFill>
                <a:schemeClr val="accent1"/>
              </a:solidFill>
              <a:latin typeface="Bebas Neue" panose="020B0606020202050201" pitchFamily="34" charset="-94"/>
            </a:endParaRPr>
          </a:p>
          <a:p>
            <a:pPr algn="ctr"/>
            <a:endParaRPr lang="tr-TR" altLang="tr-TR" sz="2800" b="1" dirty="0">
              <a:solidFill>
                <a:schemeClr val="accent1"/>
              </a:solidFill>
              <a:latin typeface="Bebas Neue" panose="020B0606020202050201" pitchFamily="34" charset="-94"/>
            </a:endParaRPr>
          </a:p>
          <a:p>
            <a:pPr algn="ctr"/>
            <a:endParaRPr lang="tr-TR" altLang="tr-TR" sz="2800" b="1" dirty="0">
              <a:solidFill>
                <a:schemeClr val="accent1"/>
              </a:solidFill>
              <a:latin typeface="Bebas Neue" panose="020B0606020202050201" pitchFamily="34" charset="-94"/>
            </a:endParaRPr>
          </a:p>
          <a:p>
            <a:pPr algn="ctr"/>
            <a:endParaRPr lang="tr-TR" altLang="tr-TR" sz="2800" b="1" dirty="0">
              <a:solidFill>
                <a:schemeClr val="accent1"/>
              </a:solidFill>
              <a:latin typeface="Bebas Neue" panose="020B0606020202050201" pitchFamily="34" charset="-94"/>
            </a:endParaRPr>
          </a:p>
          <a:p>
            <a:pPr algn="ctr"/>
            <a:endParaRPr lang="tr-TR" altLang="tr-TR" sz="2800" b="1" dirty="0">
              <a:solidFill>
                <a:schemeClr val="accent1"/>
              </a:solidFill>
              <a:latin typeface="Bebas Neue" panose="020B0606020202050201" pitchFamily="34" charset="-94"/>
            </a:endParaRPr>
          </a:p>
          <a:p>
            <a:pPr algn="ctr"/>
            <a:endParaRPr lang="tr-TR" altLang="tr-TR" sz="2800" b="1" dirty="0">
              <a:solidFill>
                <a:schemeClr val="accent1"/>
              </a:solidFill>
              <a:latin typeface="Bebas Neue" panose="020B0606020202050201" pitchFamily="34" charset="-94"/>
            </a:endParaRPr>
          </a:p>
          <a:p>
            <a:pPr algn="ctr"/>
            <a:endParaRPr lang="tr-TR" altLang="tr-TR" sz="2800" b="1" dirty="0">
              <a:solidFill>
                <a:schemeClr val="accent1"/>
              </a:solidFill>
              <a:latin typeface="Bebas Neue" panose="020B0606020202050201" pitchFamily="34" charset="-94"/>
            </a:endParaRPr>
          </a:p>
          <a:p>
            <a:pPr algn="ctr"/>
            <a:endParaRPr lang="tr-TR" altLang="tr-TR" sz="800" b="1" dirty="0">
              <a:solidFill>
                <a:schemeClr val="accent1"/>
              </a:solidFill>
              <a:latin typeface="Bebas Neue" panose="020B0606020202050201" pitchFamily="34" charset="-94"/>
            </a:endParaRPr>
          </a:p>
          <a:p>
            <a:pPr algn="ctr"/>
            <a:endParaRPr lang="tr-TR" altLang="tr-TR" sz="100" b="1" dirty="0">
              <a:solidFill>
                <a:schemeClr val="accent1"/>
              </a:solidFill>
              <a:latin typeface="Bebas Neue" panose="020B0606020202050201" pitchFamily="34" charset="-94"/>
            </a:endParaRPr>
          </a:p>
        </p:txBody>
      </p:sp>
      <p:sp>
        <p:nvSpPr>
          <p:cNvPr id="15" name="Dikdörtgen 14"/>
          <p:cNvSpPr/>
          <p:nvPr/>
        </p:nvSpPr>
        <p:spPr>
          <a:xfrm>
            <a:off x="7327827" y="2160194"/>
            <a:ext cx="4753175" cy="4062651"/>
          </a:xfrm>
          <a:prstGeom prst="rect">
            <a:avLst/>
          </a:prstGeom>
          <a:solidFill>
            <a:schemeClr val="tx1">
              <a:lumMod val="95000"/>
              <a:lumOff val="5000"/>
            </a:schemeClr>
          </a:solidFill>
          <a:effectLst>
            <a:glow rad="63500">
              <a:schemeClr val="accent6">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tr-TR" altLang="tr-TR" sz="2800" b="1" u="sng" dirty="0">
                <a:solidFill>
                  <a:schemeClr val="accent1"/>
                </a:solidFill>
                <a:effectLst>
                  <a:outerShdw blurRad="38100" dist="38100" dir="2700000" algn="tl">
                    <a:srgbClr val="000000">
                      <a:alpha val="43137"/>
                    </a:srgbClr>
                  </a:outerShdw>
                </a:effectLst>
                <a:latin typeface="Bebas Neue" panose="020B0606020202050201" pitchFamily="34" charset="-94"/>
              </a:rPr>
              <a:t>YAPILMASI PLANLANAN BİNA</a:t>
            </a:r>
          </a:p>
          <a:p>
            <a:pPr algn="ctr"/>
            <a:endParaRPr lang="tr-TR" altLang="tr-TR" sz="2800" b="1" i="1" dirty="0">
              <a:solidFill>
                <a:schemeClr val="accent1"/>
              </a:solidFill>
              <a:latin typeface="Bebas Neue" panose="020B0606020202050201" pitchFamily="34" charset="-94"/>
            </a:endParaRPr>
          </a:p>
          <a:p>
            <a:pPr algn="ctr"/>
            <a:endParaRPr lang="tr-TR" altLang="tr-TR" sz="2800" b="1" i="1" dirty="0">
              <a:solidFill>
                <a:schemeClr val="accent1"/>
              </a:solidFill>
              <a:latin typeface="Bebas Neue" panose="020B0606020202050201" pitchFamily="34" charset="-94"/>
            </a:endParaRPr>
          </a:p>
          <a:p>
            <a:pPr algn="ctr"/>
            <a:endParaRPr lang="tr-TR" sz="2800" b="1" i="1" dirty="0">
              <a:solidFill>
                <a:schemeClr val="accent1"/>
              </a:solidFill>
              <a:latin typeface="Bebas Neue" panose="020B0606020202050201" pitchFamily="34" charset="-94"/>
            </a:endParaRPr>
          </a:p>
          <a:p>
            <a:pPr algn="just"/>
            <a:endParaRPr lang="tr-TR" sz="2400" b="1" dirty="0" smtClean="0">
              <a:solidFill>
                <a:schemeClr val="accent1"/>
              </a:solidFill>
              <a:latin typeface="Bebas Neue" panose="020B0606020202050201" pitchFamily="34" charset="-94"/>
            </a:endParaRPr>
          </a:p>
          <a:p>
            <a:pPr algn="just"/>
            <a:endParaRPr lang="tr-TR" sz="2400" b="1" dirty="0" smtClean="0">
              <a:solidFill>
                <a:schemeClr val="accent1"/>
              </a:solidFill>
              <a:latin typeface="Bebas Neue" panose="020B0606020202050201" pitchFamily="34" charset="-94"/>
            </a:endParaRPr>
          </a:p>
          <a:p>
            <a:pPr algn="just"/>
            <a:r>
              <a:rPr lang="tr-TR" sz="2400" b="1" dirty="0" smtClean="0">
                <a:solidFill>
                  <a:schemeClr val="accent1"/>
                </a:solidFill>
                <a:latin typeface="Bebas Neue" panose="020B0606020202050201" pitchFamily="34" charset="-94"/>
              </a:rPr>
              <a:t>Proje </a:t>
            </a:r>
            <a:r>
              <a:rPr lang="tr-TR" sz="2400" b="1" dirty="0">
                <a:solidFill>
                  <a:schemeClr val="accent1"/>
                </a:solidFill>
                <a:latin typeface="Bebas Neue" panose="020B0606020202050201" pitchFamily="34" charset="-94"/>
              </a:rPr>
              <a:t>Bilgileri : 7000 m²  kapalı alan, 20 adet derslik, 4 adet laboratuvar</a:t>
            </a:r>
            <a:r>
              <a:rPr lang="tr-TR" altLang="tr-TR" sz="2400" b="1" dirty="0">
                <a:solidFill>
                  <a:schemeClr val="accent1"/>
                </a:solidFill>
                <a:latin typeface="Bebas Neue" panose="020B0606020202050201" pitchFamily="34" charset="-94"/>
              </a:rPr>
              <a:t> ve </a:t>
            </a:r>
            <a:r>
              <a:rPr lang="tr-TR" altLang="tr-TR" sz="2400" b="1" dirty="0" smtClean="0">
                <a:solidFill>
                  <a:schemeClr val="accent1"/>
                </a:solidFill>
                <a:latin typeface="Bebas Neue" panose="020B0606020202050201" pitchFamily="34" charset="-94"/>
              </a:rPr>
              <a:t>1 </a:t>
            </a:r>
            <a:r>
              <a:rPr lang="tr-TR" altLang="tr-TR" sz="2400" b="1" dirty="0">
                <a:solidFill>
                  <a:schemeClr val="accent1"/>
                </a:solidFill>
                <a:latin typeface="Bebas Neue" panose="020B0606020202050201" pitchFamily="34" charset="-94"/>
              </a:rPr>
              <a:t>adet konferans salonu</a:t>
            </a:r>
          </a:p>
          <a:p>
            <a:pPr algn="just"/>
            <a:r>
              <a:rPr lang="tr-TR" altLang="tr-TR" sz="2400" b="1" dirty="0">
                <a:solidFill>
                  <a:schemeClr val="accent1"/>
                </a:solidFill>
                <a:effectLst>
                  <a:outerShdw blurRad="38100" dist="38100" dir="2700000" algn="tl">
                    <a:srgbClr val="000000">
                      <a:alpha val="43137"/>
                    </a:srgbClr>
                  </a:outerShdw>
                </a:effectLst>
                <a:latin typeface="Bebas Neue" panose="020B0606020202050201" pitchFamily="34" charset="-94"/>
              </a:rPr>
              <a:t>Proje Bedeli : </a:t>
            </a:r>
            <a:r>
              <a:rPr lang="tr-TR" altLang="tr-TR" sz="2400" b="1" dirty="0">
                <a:solidFill>
                  <a:srgbClr val="FF0000"/>
                </a:solidFill>
                <a:effectLst>
                  <a:outerShdw blurRad="38100" dist="38100" dir="2700000" algn="tl">
                    <a:srgbClr val="000000">
                      <a:alpha val="43137"/>
                    </a:srgbClr>
                  </a:outerShdw>
                </a:effectLst>
                <a:latin typeface="Bebas Neue" panose="020B0606020202050201" pitchFamily="34" charset="-94"/>
              </a:rPr>
              <a:t>1</a:t>
            </a:r>
            <a:r>
              <a:rPr lang="tr-TR" altLang="tr-TR" sz="2400" b="1" dirty="0" smtClean="0">
                <a:solidFill>
                  <a:srgbClr val="FF0000"/>
                </a:solidFill>
                <a:effectLst>
                  <a:outerShdw blurRad="38100" dist="38100" dir="2700000" algn="tl">
                    <a:srgbClr val="000000">
                      <a:alpha val="43137"/>
                    </a:srgbClr>
                  </a:outerShdw>
                </a:effectLst>
                <a:latin typeface="Bebas Neue" panose="020B0606020202050201" pitchFamily="34" charset="-94"/>
              </a:rPr>
              <a:t>40.000.000,00</a:t>
            </a:r>
            <a:r>
              <a:rPr lang="tr-TR" altLang="tr-TR" sz="2400" b="1" dirty="0" smtClean="0">
                <a:solidFill>
                  <a:schemeClr val="accent1"/>
                </a:solidFill>
                <a:effectLst>
                  <a:outerShdw blurRad="38100" dist="38100" dir="2700000" algn="tl">
                    <a:srgbClr val="000000">
                      <a:alpha val="43137"/>
                    </a:srgbClr>
                  </a:outerShdw>
                </a:effectLst>
                <a:latin typeface="Bebas Neue" panose="020B0606020202050201" pitchFamily="34" charset="-94"/>
              </a:rPr>
              <a:t> </a:t>
            </a:r>
            <a:r>
              <a:rPr lang="tr-TR" altLang="tr-TR" sz="2400" b="1" dirty="0" smtClean="0">
                <a:solidFill>
                  <a:schemeClr val="accent1"/>
                </a:solidFill>
                <a:effectLst>
                  <a:outerShdw blurRad="38100" dist="38100" dir="2700000" algn="tl">
                    <a:srgbClr val="000000">
                      <a:alpha val="43137"/>
                    </a:srgbClr>
                  </a:outerShdw>
                </a:effectLst>
                <a:latin typeface="Bebas Neue" panose="020B0606020202050201" pitchFamily="34" charset="-94"/>
              </a:rPr>
              <a:t>TL</a:t>
            </a:r>
          </a:p>
          <a:p>
            <a:pPr algn="just"/>
            <a:endParaRPr lang="tr-TR" altLang="tr-TR" sz="100" b="1" dirty="0" smtClean="0">
              <a:solidFill>
                <a:schemeClr val="accent1"/>
              </a:solidFill>
              <a:latin typeface="Bebas Neue" panose="020B0606020202050201" pitchFamily="34" charset="-94"/>
            </a:endParaRPr>
          </a:p>
          <a:p>
            <a:pPr algn="just"/>
            <a:endParaRPr lang="tr-TR" altLang="tr-TR" sz="100" b="1" dirty="0">
              <a:solidFill>
                <a:schemeClr val="accent1"/>
              </a:solidFill>
              <a:latin typeface="Bebas Neue" panose="020B0606020202050201" pitchFamily="34" charset="-94"/>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1453" y="2695072"/>
            <a:ext cx="4585162" cy="1822219"/>
          </a:xfrm>
          <a:prstGeom prst="roundRect">
            <a:avLst>
              <a:gd name="adj" fmla="val 16667"/>
            </a:avLst>
          </a:prstGeom>
          <a:ln w="38100">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005" y="2633785"/>
            <a:ext cx="3308982" cy="3399154"/>
          </a:xfrm>
          <a:prstGeom prst="roundRect">
            <a:avLst>
              <a:gd name="adj" fmla="val 16667"/>
            </a:avLst>
          </a:prstGeom>
          <a:ln w="38100">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35648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958" y="1402080"/>
            <a:ext cx="10580517" cy="3799633"/>
          </a:xfrm>
          <a:prstGeom prst="rect">
            <a:avLst/>
          </a:prstGeom>
        </p:spPr>
      </p:pic>
    </p:spTree>
    <p:extLst>
      <p:ext uri="{BB962C8B-B14F-4D97-AF65-F5344CB8AC3E}">
        <p14:creationId xmlns:p14="http://schemas.microsoft.com/office/powerpoint/2010/main" val="29709532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746193040"/>
              </p:ext>
            </p:extLst>
          </p:nvPr>
        </p:nvGraphicFramePr>
        <p:xfrm>
          <a:off x="830318" y="1878674"/>
          <a:ext cx="10552385" cy="3450071"/>
        </p:xfrm>
        <a:graphic>
          <a:graphicData uri="http://schemas.openxmlformats.org/drawingml/2006/table">
            <a:tbl>
              <a:tblPr firstRow="1" firstCol="1" bandRow="1">
                <a:tableStyleId>{5C22544A-7EE6-4342-B048-85BDC9FD1C3A}</a:tableStyleId>
              </a:tblPr>
              <a:tblGrid>
                <a:gridCol w="2421145">
                  <a:extLst>
                    <a:ext uri="{9D8B030D-6E8A-4147-A177-3AD203B41FA5}">
                      <a16:colId xmlns:a16="http://schemas.microsoft.com/office/drawing/2014/main" val="1858057258"/>
                    </a:ext>
                  </a:extLst>
                </a:gridCol>
                <a:gridCol w="838399">
                  <a:extLst>
                    <a:ext uri="{9D8B030D-6E8A-4147-A177-3AD203B41FA5}">
                      <a16:colId xmlns:a16="http://schemas.microsoft.com/office/drawing/2014/main" val="3002695812"/>
                    </a:ext>
                  </a:extLst>
                </a:gridCol>
                <a:gridCol w="1737360">
                  <a:extLst>
                    <a:ext uri="{9D8B030D-6E8A-4147-A177-3AD203B41FA5}">
                      <a16:colId xmlns:a16="http://schemas.microsoft.com/office/drawing/2014/main" val="3161515649"/>
                    </a:ext>
                  </a:extLst>
                </a:gridCol>
                <a:gridCol w="889462">
                  <a:extLst>
                    <a:ext uri="{9D8B030D-6E8A-4147-A177-3AD203B41FA5}">
                      <a16:colId xmlns:a16="http://schemas.microsoft.com/office/drawing/2014/main" val="1065687774"/>
                    </a:ext>
                  </a:extLst>
                </a:gridCol>
                <a:gridCol w="1476719">
                  <a:extLst>
                    <a:ext uri="{9D8B030D-6E8A-4147-A177-3AD203B41FA5}">
                      <a16:colId xmlns:a16="http://schemas.microsoft.com/office/drawing/2014/main" val="1523232235"/>
                    </a:ext>
                  </a:extLst>
                </a:gridCol>
                <a:gridCol w="1219994">
                  <a:extLst>
                    <a:ext uri="{9D8B030D-6E8A-4147-A177-3AD203B41FA5}">
                      <a16:colId xmlns:a16="http://schemas.microsoft.com/office/drawing/2014/main" val="1190425110"/>
                    </a:ext>
                  </a:extLst>
                </a:gridCol>
                <a:gridCol w="1969306">
                  <a:extLst>
                    <a:ext uri="{9D8B030D-6E8A-4147-A177-3AD203B41FA5}">
                      <a16:colId xmlns:a16="http://schemas.microsoft.com/office/drawing/2014/main" val="2806905749"/>
                    </a:ext>
                  </a:extLst>
                </a:gridCol>
              </a:tblGrid>
              <a:tr h="517286">
                <a:tc gridSpan="7">
                  <a:txBody>
                    <a:bodyPr/>
                    <a:lstStyle/>
                    <a:p>
                      <a:pPr algn="ctr">
                        <a:spcAft>
                          <a:spcPts val="0"/>
                        </a:spcAft>
                      </a:pPr>
                      <a:r>
                        <a:rPr lang="tr-TR" sz="2000" b="1" i="1" dirty="0" smtClean="0">
                          <a:solidFill>
                            <a:schemeClr val="tx1"/>
                          </a:solidFill>
                          <a:effectLst>
                            <a:outerShdw blurRad="38100" dist="38100" dir="2700000" algn="tl">
                              <a:srgbClr val="000000">
                                <a:alpha val="43137"/>
                              </a:srgbClr>
                            </a:outerShdw>
                          </a:effectLst>
                        </a:rPr>
                        <a:t>İhale </a:t>
                      </a:r>
                      <a:r>
                        <a:rPr lang="tr-TR" sz="2000" b="1" i="1" dirty="0">
                          <a:solidFill>
                            <a:schemeClr val="tx1"/>
                          </a:solidFill>
                          <a:effectLst>
                            <a:outerShdw blurRad="38100" dist="38100" dir="2700000" algn="tl">
                              <a:srgbClr val="000000">
                                <a:alpha val="43137"/>
                              </a:srgbClr>
                            </a:outerShdw>
                          </a:effectLst>
                        </a:rPr>
                        <a:t>Kanunu Çerçevesinde Yapılan Alımlar</a:t>
                      </a:r>
                      <a:endParaRPr lang="tr-TR" sz="2000" b="1" i="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54530219"/>
                  </a:ext>
                </a:extLst>
              </a:tr>
              <a:tr h="517286">
                <a:tc rowSpan="2">
                  <a:txBody>
                    <a:bodyPr/>
                    <a:lstStyle/>
                    <a:p>
                      <a:pPr algn="ctr">
                        <a:spcAft>
                          <a:spcPts val="0"/>
                        </a:spcAft>
                      </a:pPr>
                      <a:r>
                        <a:rPr lang="tr-TR" sz="1800" b="1" i="1" dirty="0">
                          <a:solidFill>
                            <a:schemeClr val="tx1"/>
                          </a:solidFill>
                          <a:effectLst>
                            <a:outerShdw blurRad="38100" dist="38100" dir="2700000" algn="tl">
                              <a:srgbClr val="000000">
                                <a:alpha val="43137"/>
                              </a:srgbClr>
                            </a:outerShdw>
                          </a:effectLst>
                        </a:rPr>
                        <a:t>İhale Türü</a:t>
                      </a:r>
                      <a:endParaRPr lang="tr-TR" sz="1800" b="1" i="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spcAft>
                          <a:spcPts val="0"/>
                        </a:spcAft>
                      </a:pPr>
                      <a:r>
                        <a:rPr lang="tr-TR" sz="1800" b="1" dirty="0">
                          <a:solidFill>
                            <a:schemeClr val="tx1"/>
                          </a:solidFill>
                          <a:effectLst/>
                        </a:rPr>
                        <a:t>Mal Alımı</a:t>
                      </a:r>
                      <a:endParaRPr lang="tr-T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tc gridSpan="2">
                  <a:txBody>
                    <a:bodyPr/>
                    <a:lstStyle/>
                    <a:p>
                      <a:pPr algn="ctr">
                        <a:spcAft>
                          <a:spcPts val="0"/>
                        </a:spcAft>
                      </a:pPr>
                      <a:r>
                        <a:rPr lang="tr-TR" sz="1800" b="1" dirty="0">
                          <a:solidFill>
                            <a:schemeClr val="tx1"/>
                          </a:solidFill>
                          <a:effectLst/>
                        </a:rPr>
                        <a:t>Hizmet Alımı</a:t>
                      </a:r>
                      <a:endParaRPr lang="tr-T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tc gridSpan="2">
                  <a:txBody>
                    <a:bodyPr/>
                    <a:lstStyle/>
                    <a:p>
                      <a:pPr algn="ctr">
                        <a:spcAft>
                          <a:spcPts val="0"/>
                        </a:spcAft>
                      </a:pPr>
                      <a:r>
                        <a:rPr lang="tr-TR" sz="1800" b="1" dirty="0">
                          <a:solidFill>
                            <a:schemeClr val="tx1"/>
                          </a:solidFill>
                          <a:effectLst/>
                        </a:rPr>
                        <a:t>Yapım İşi</a:t>
                      </a:r>
                      <a:endParaRPr lang="tr-T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extLst>
                  <a:ext uri="{0D108BD9-81ED-4DB2-BD59-A6C34878D82A}">
                    <a16:rowId xmlns:a16="http://schemas.microsoft.com/office/drawing/2014/main" val="2748157367"/>
                  </a:ext>
                </a:extLst>
              </a:tr>
              <a:tr h="517286">
                <a:tc vMerge="1">
                  <a:txBody>
                    <a:bodyPr/>
                    <a:lstStyle/>
                    <a:p>
                      <a:endParaRPr lang="tr-TR"/>
                    </a:p>
                  </a:txBody>
                  <a:tcPr/>
                </a:tc>
                <a:tc>
                  <a:txBody>
                    <a:bodyPr/>
                    <a:lstStyle/>
                    <a:p>
                      <a:pPr algn="ctr">
                        <a:spcAft>
                          <a:spcPts val="0"/>
                        </a:spcAft>
                      </a:pPr>
                      <a:r>
                        <a:rPr lang="tr-TR" sz="1800" b="1" dirty="0">
                          <a:solidFill>
                            <a:schemeClr val="tx1"/>
                          </a:solidFill>
                          <a:effectLst/>
                        </a:rPr>
                        <a:t>Sayı</a:t>
                      </a:r>
                      <a:endParaRPr lang="tr-T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tr-TR" sz="1800" b="1" dirty="0">
                          <a:solidFill>
                            <a:schemeClr val="tx1"/>
                          </a:solidFill>
                          <a:effectLst/>
                        </a:rPr>
                        <a:t>Tutar</a:t>
                      </a:r>
                      <a:endParaRPr lang="tr-T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tr-TR" sz="1800" b="1" dirty="0">
                          <a:solidFill>
                            <a:schemeClr val="tx1"/>
                          </a:solidFill>
                          <a:effectLst/>
                        </a:rPr>
                        <a:t>Sayı </a:t>
                      </a:r>
                      <a:endParaRPr lang="tr-T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tr-TR" sz="1800" b="1">
                          <a:solidFill>
                            <a:schemeClr val="tx1"/>
                          </a:solidFill>
                          <a:effectLst/>
                        </a:rPr>
                        <a:t>Tutar</a:t>
                      </a:r>
                      <a:endParaRPr lang="tr-TR"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tr-TR" sz="1800" b="1">
                          <a:solidFill>
                            <a:schemeClr val="tx1"/>
                          </a:solidFill>
                          <a:effectLst/>
                        </a:rPr>
                        <a:t>Sayı </a:t>
                      </a:r>
                      <a:endParaRPr lang="tr-TR"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tr-TR" sz="1800" b="1" dirty="0">
                          <a:solidFill>
                            <a:schemeClr val="tx1"/>
                          </a:solidFill>
                          <a:effectLst/>
                        </a:rPr>
                        <a:t>Tutar</a:t>
                      </a:r>
                      <a:endParaRPr lang="tr-T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024523295"/>
                  </a:ext>
                </a:extLst>
              </a:tr>
              <a:tr h="863641">
                <a:tc>
                  <a:txBody>
                    <a:bodyPr/>
                    <a:lstStyle/>
                    <a:p>
                      <a:pPr algn="ctr">
                        <a:spcAft>
                          <a:spcPts val="0"/>
                        </a:spcAft>
                      </a:pPr>
                      <a:r>
                        <a:rPr lang="tr-TR" sz="1800" b="1" i="1" dirty="0">
                          <a:solidFill>
                            <a:schemeClr val="tx1"/>
                          </a:solidFill>
                          <a:effectLst>
                            <a:outerShdw blurRad="38100" dist="38100" dir="2700000" algn="tl">
                              <a:srgbClr val="000000">
                                <a:alpha val="43137"/>
                              </a:srgbClr>
                            </a:outerShdw>
                          </a:effectLst>
                        </a:rPr>
                        <a:t>Doğrudan Temin</a:t>
                      </a:r>
                      <a:endParaRPr lang="tr-TR" sz="1800" b="1" i="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tr-TR" sz="1800" b="1" dirty="0" smtClean="0">
                          <a:solidFill>
                            <a:schemeClr val="tx1"/>
                          </a:solidFill>
                          <a:effectLst/>
                        </a:rPr>
                        <a:t>26</a:t>
                      </a:r>
                      <a:endParaRPr lang="tr-T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kumimoji="0" lang="tr-TR" sz="1800" b="1" kern="1200" dirty="0" smtClean="0">
                          <a:solidFill>
                            <a:schemeClr val="dk1"/>
                          </a:solidFill>
                          <a:effectLst/>
                          <a:latin typeface="+mn-lt"/>
                          <a:ea typeface="+mn-ea"/>
                          <a:cs typeface="+mn-cs"/>
                        </a:rPr>
                        <a:t>1.160.691,00 TL</a:t>
                      </a:r>
                      <a:endParaRPr lang="tr-T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tr-TR" sz="1800" b="1" dirty="0" smtClean="0">
                          <a:solidFill>
                            <a:schemeClr val="tx1"/>
                          </a:solidFill>
                          <a:effectLst/>
                        </a:rPr>
                        <a:t>17</a:t>
                      </a:r>
                      <a:endParaRPr lang="tr-T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kumimoji="0" lang="tr-TR" sz="1800" b="1" kern="1200" dirty="0" smtClean="0">
                          <a:solidFill>
                            <a:schemeClr val="dk1"/>
                          </a:solidFill>
                          <a:effectLst/>
                          <a:latin typeface="+mn-lt"/>
                          <a:ea typeface="+mn-ea"/>
                          <a:cs typeface="+mn-cs"/>
                        </a:rPr>
                        <a:t>430.842,71 TL</a:t>
                      </a:r>
                      <a:endParaRPr lang="tr-T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tr-TR" sz="1800" b="1" dirty="0" smtClean="0">
                          <a:solidFill>
                            <a:schemeClr val="tx1"/>
                          </a:solidFill>
                          <a:effectLst/>
                        </a:rPr>
                        <a:t>36</a:t>
                      </a:r>
                      <a:endParaRPr lang="tr-T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kumimoji="0" lang="tr-TR" sz="1800" b="1" kern="1200" dirty="0" smtClean="0">
                          <a:solidFill>
                            <a:schemeClr val="dk1"/>
                          </a:solidFill>
                          <a:effectLst/>
                          <a:latin typeface="+mn-lt"/>
                          <a:ea typeface="+mn-ea"/>
                          <a:cs typeface="+mn-cs"/>
                        </a:rPr>
                        <a:t>1.833.160,00 TL</a:t>
                      </a:r>
                      <a:endParaRPr lang="tr-T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912830201"/>
                  </a:ext>
                </a:extLst>
              </a:tr>
              <a:tr h="517286">
                <a:tc>
                  <a:txBody>
                    <a:bodyPr/>
                    <a:lstStyle/>
                    <a:p>
                      <a:pPr algn="ctr">
                        <a:spcAft>
                          <a:spcPts val="0"/>
                        </a:spcAft>
                      </a:pPr>
                      <a:r>
                        <a:rPr lang="tr-TR" sz="1800" b="1" i="1" dirty="0">
                          <a:solidFill>
                            <a:schemeClr val="tx1"/>
                          </a:solidFill>
                          <a:effectLst>
                            <a:outerShdw blurRad="38100" dist="38100" dir="2700000" algn="tl">
                              <a:srgbClr val="000000">
                                <a:alpha val="43137"/>
                              </a:srgbClr>
                            </a:outerShdw>
                          </a:effectLst>
                        </a:rPr>
                        <a:t>Pazarlık</a:t>
                      </a:r>
                      <a:endParaRPr lang="tr-TR" sz="1800" b="1" i="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tr-TR" sz="1800" b="1">
                          <a:solidFill>
                            <a:schemeClr val="tx1"/>
                          </a:solidFill>
                          <a:effectLst/>
                        </a:rPr>
                        <a:t>-</a:t>
                      </a:r>
                      <a:endParaRPr lang="tr-TR"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tr-TR" sz="1800" b="1" dirty="0">
                          <a:solidFill>
                            <a:schemeClr val="tx1"/>
                          </a:solidFill>
                          <a:effectLst/>
                        </a:rPr>
                        <a:t>-</a:t>
                      </a:r>
                      <a:endParaRPr lang="tr-T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tr-TR" sz="18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tr-T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tr-TR" sz="18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tr-T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tr-TR" sz="1800" b="1" dirty="0">
                          <a:solidFill>
                            <a:schemeClr val="tx1"/>
                          </a:solidFill>
                          <a:effectLst/>
                        </a:rPr>
                        <a:t>-</a:t>
                      </a:r>
                      <a:endParaRPr lang="tr-T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tr-TR" sz="1800" b="1" dirty="0">
                          <a:solidFill>
                            <a:schemeClr val="tx1"/>
                          </a:solidFill>
                          <a:effectLst/>
                        </a:rPr>
                        <a:t>-</a:t>
                      </a:r>
                      <a:endParaRPr lang="tr-T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418808005"/>
                  </a:ext>
                </a:extLst>
              </a:tr>
              <a:tr h="517286">
                <a:tc>
                  <a:txBody>
                    <a:bodyPr/>
                    <a:lstStyle/>
                    <a:p>
                      <a:pPr algn="ctr">
                        <a:spcAft>
                          <a:spcPts val="0"/>
                        </a:spcAft>
                      </a:pPr>
                      <a:r>
                        <a:rPr lang="tr-TR" sz="1800" b="1" i="1" dirty="0">
                          <a:solidFill>
                            <a:schemeClr val="tx1"/>
                          </a:solidFill>
                          <a:effectLst>
                            <a:outerShdw blurRad="38100" dist="38100" dir="2700000" algn="tl">
                              <a:srgbClr val="000000">
                                <a:alpha val="43137"/>
                              </a:srgbClr>
                            </a:outerShdw>
                          </a:effectLst>
                        </a:rPr>
                        <a:t>Açık İhale</a:t>
                      </a:r>
                      <a:endParaRPr lang="tr-TR" sz="1800" b="1" i="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tr-TR" sz="1800" b="1" dirty="0" smtClean="0">
                          <a:solidFill>
                            <a:schemeClr val="tx1"/>
                          </a:solidFill>
                          <a:effectLst/>
                        </a:rPr>
                        <a:t>1</a:t>
                      </a:r>
                      <a:endParaRPr lang="tr-T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tr-TR" sz="1800" b="1" dirty="0" smtClean="0">
                          <a:solidFill>
                            <a:schemeClr val="tx1"/>
                          </a:solidFill>
                          <a:effectLst/>
                        </a:rPr>
                        <a:t>1.074.689,00 TL</a:t>
                      </a:r>
                      <a:endParaRPr lang="tr-T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tr-TR" sz="1800" b="1">
                          <a:solidFill>
                            <a:schemeClr val="tx1"/>
                          </a:solidFill>
                          <a:effectLst/>
                        </a:rPr>
                        <a:t>-</a:t>
                      </a:r>
                      <a:endParaRPr lang="tr-TR"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tr-TR" sz="1800" b="1">
                          <a:solidFill>
                            <a:schemeClr val="tx1"/>
                          </a:solidFill>
                          <a:effectLst/>
                        </a:rPr>
                        <a:t>-</a:t>
                      </a:r>
                      <a:endParaRPr lang="tr-TR"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tr-TR" sz="1800" b="1" dirty="0" smtClean="0">
                          <a:solidFill>
                            <a:schemeClr val="tx1"/>
                          </a:solidFill>
                          <a:effectLst/>
                        </a:rPr>
                        <a:t>4</a:t>
                      </a:r>
                      <a:endParaRPr lang="tr-T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kumimoji="0" lang="tr-TR" sz="1800" b="1" kern="1200" dirty="0" smtClean="0">
                          <a:solidFill>
                            <a:schemeClr val="dk1"/>
                          </a:solidFill>
                          <a:effectLst/>
                          <a:latin typeface="+mn-lt"/>
                          <a:ea typeface="+mn-ea"/>
                          <a:cs typeface="+mn-cs"/>
                        </a:rPr>
                        <a:t>5.434.500,00 TL</a:t>
                      </a:r>
                      <a:endParaRPr lang="tr-T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170737584"/>
                  </a:ext>
                </a:extLst>
              </a:tr>
            </a:tbl>
          </a:graphicData>
        </a:graphic>
      </p:graphicFrame>
    </p:spTree>
    <p:extLst>
      <p:ext uri="{BB962C8B-B14F-4D97-AF65-F5344CB8AC3E}">
        <p14:creationId xmlns:p14="http://schemas.microsoft.com/office/powerpoint/2010/main" val="19912519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675217" y="290944"/>
            <a:ext cx="8804563" cy="5378335"/>
          </a:xfrm>
        </p:spPr>
        <p:txBody>
          <a:bodyPr>
            <a:normAutofit/>
          </a:bodyPr>
          <a:lstStyle/>
          <a:p>
            <a:r>
              <a:rPr lang="tr-TR" b="1" dirty="0" smtClean="0"/>
              <a:t>2022 </a:t>
            </a:r>
            <a:r>
              <a:rPr lang="tr-TR" b="1" dirty="0" smtClean="0"/>
              <a:t>Yılı İçinde Teknik Destek Platformuna</a:t>
            </a:r>
            <a:br>
              <a:rPr lang="tr-TR" b="1" dirty="0" smtClean="0"/>
            </a:br>
            <a:r>
              <a:rPr lang="tr-TR" b="1" dirty="0" smtClean="0"/>
              <a:t>Bakım-Onarım ile İlgili </a:t>
            </a:r>
            <a:br>
              <a:rPr lang="tr-TR" b="1" dirty="0" smtClean="0"/>
            </a:br>
            <a:r>
              <a:rPr lang="tr-TR" b="1" dirty="0" smtClean="0"/>
              <a:t>Toplam </a:t>
            </a:r>
            <a:r>
              <a:rPr lang="tr-TR" b="1" dirty="0" smtClean="0"/>
              <a:t>568 </a:t>
            </a:r>
            <a:r>
              <a:rPr lang="tr-TR" b="1" dirty="0" smtClean="0"/>
              <a:t>Talep Gelmiştir.</a:t>
            </a:r>
            <a:endParaRPr lang="tr-TR" b="1" dirty="0"/>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87784" y="2951507"/>
            <a:ext cx="3125097" cy="3541221"/>
          </a:xfrm>
          <a:prstGeom prst="rect">
            <a:avLst/>
          </a:prstGeom>
        </p:spPr>
      </p:pic>
    </p:spTree>
    <p:extLst>
      <p:ext uri="{BB962C8B-B14F-4D97-AF65-F5344CB8AC3E}">
        <p14:creationId xmlns:p14="http://schemas.microsoft.com/office/powerpoint/2010/main" val="3222517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891" y="207818"/>
            <a:ext cx="10681854" cy="5841174"/>
          </a:xfrm>
          <a:prstGeom prst="rect">
            <a:avLst/>
          </a:prstGeom>
        </p:spPr>
      </p:pic>
    </p:spTree>
    <p:extLst>
      <p:ext uri="{BB962C8B-B14F-4D97-AF65-F5344CB8AC3E}">
        <p14:creationId xmlns:p14="http://schemas.microsoft.com/office/powerpoint/2010/main" val="3537281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7733" y="1151361"/>
            <a:ext cx="2732375" cy="4857554"/>
          </a:xfrm>
          <a:prstGeom prst="rect">
            <a:avLst/>
          </a:prstGeom>
        </p:spPr>
      </p:pic>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4073" y="1151361"/>
            <a:ext cx="2732374" cy="4857554"/>
          </a:xfrm>
          <a:prstGeom prst="rect">
            <a:avLst/>
          </a:prstGeom>
        </p:spPr>
      </p:pic>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1040" y="1151361"/>
            <a:ext cx="3643166" cy="4857554"/>
          </a:xfrm>
          <a:prstGeom prst="rect">
            <a:avLst/>
          </a:prstGeom>
        </p:spPr>
      </p:pic>
    </p:spTree>
    <p:extLst>
      <p:ext uri="{BB962C8B-B14F-4D97-AF65-F5344CB8AC3E}">
        <p14:creationId xmlns:p14="http://schemas.microsoft.com/office/powerpoint/2010/main" val="40151760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1674629" y="767141"/>
            <a:ext cx="2968570" cy="523220"/>
          </a:xfrm>
          <a:prstGeom prst="rect">
            <a:avLst/>
          </a:prstGeom>
        </p:spPr>
        <p:txBody>
          <a:bodyPr wrap="none">
            <a:spAutoFit/>
          </a:bodyPr>
          <a:lstStyle/>
          <a:p>
            <a:r>
              <a:rPr lang="tr-TR" sz="2800" b="1" dirty="0"/>
              <a:t>2-Personel Bilgileri</a:t>
            </a:r>
          </a:p>
        </p:txBody>
      </p:sp>
      <p:graphicFrame>
        <p:nvGraphicFramePr>
          <p:cNvPr id="9" name="Tablo 8"/>
          <p:cNvGraphicFramePr>
            <a:graphicFrameLocks noGrp="1"/>
          </p:cNvGraphicFramePr>
          <p:nvPr>
            <p:extLst>
              <p:ext uri="{D42A27DB-BD31-4B8C-83A1-F6EECF244321}">
                <p14:modId xmlns:p14="http://schemas.microsoft.com/office/powerpoint/2010/main" val="1647523027"/>
              </p:ext>
            </p:extLst>
          </p:nvPr>
        </p:nvGraphicFramePr>
        <p:xfrm>
          <a:off x="1250732" y="1447544"/>
          <a:ext cx="9186040" cy="4110900"/>
        </p:xfrm>
        <a:graphic>
          <a:graphicData uri="http://schemas.openxmlformats.org/drawingml/2006/table">
            <a:tbl>
              <a:tblPr firstRow="1" bandRow="1">
                <a:tableStyleId>{5C22544A-7EE6-4342-B048-85BDC9FD1C3A}</a:tableStyleId>
              </a:tblPr>
              <a:tblGrid>
                <a:gridCol w="5124888">
                  <a:extLst>
                    <a:ext uri="{9D8B030D-6E8A-4147-A177-3AD203B41FA5}">
                      <a16:colId xmlns:a16="http://schemas.microsoft.com/office/drawing/2014/main" val="1176628962"/>
                    </a:ext>
                  </a:extLst>
                </a:gridCol>
                <a:gridCol w="4061152">
                  <a:extLst>
                    <a:ext uri="{9D8B030D-6E8A-4147-A177-3AD203B41FA5}">
                      <a16:colId xmlns:a16="http://schemas.microsoft.com/office/drawing/2014/main" val="3731957995"/>
                    </a:ext>
                  </a:extLst>
                </a:gridCol>
              </a:tblGrid>
              <a:tr h="354522">
                <a:tc>
                  <a:txBody>
                    <a:bodyPr/>
                    <a:lstStyle/>
                    <a:p>
                      <a:r>
                        <a:rPr lang="tr-TR" dirty="0" err="1" smtClean="0"/>
                        <a:t>Ünvanı</a:t>
                      </a:r>
                      <a:endParaRPr lang="tr-TR" dirty="0"/>
                    </a:p>
                  </a:txBody>
                  <a:tcPr/>
                </a:tc>
                <a:tc>
                  <a:txBody>
                    <a:bodyPr/>
                    <a:lstStyle/>
                    <a:p>
                      <a:r>
                        <a:rPr lang="tr-TR" dirty="0" smtClean="0"/>
                        <a:t>Sayısı</a:t>
                      </a:r>
                      <a:endParaRPr lang="tr-TR" dirty="0"/>
                    </a:p>
                  </a:txBody>
                  <a:tcPr/>
                </a:tc>
                <a:extLst>
                  <a:ext uri="{0D108BD9-81ED-4DB2-BD59-A6C34878D82A}">
                    <a16:rowId xmlns:a16="http://schemas.microsoft.com/office/drawing/2014/main" val="2320687000"/>
                  </a:ext>
                </a:extLst>
              </a:tr>
              <a:tr h="359446">
                <a:tc>
                  <a:txBody>
                    <a:bodyPr/>
                    <a:lstStyle/>
                    <a:p>
                      <a:r>
                        <a:rPr lang="tr-TR" dirty="0" smtClean="0"/>
                        <a:t>Daire Başkanı</a:t>
                      </a:r>
                      <a:endParaRPr lang="tr-TR" dirty="0"/>
                    </a:p>
                  </a:txBody>
                  <a:tcPr/>
                </a:tc>
                <a:tc>
                  <a:txBody>
                    <a:bodyPr/>
                    <a:lstStyle/>
                    <a:p>
                      <a:r>
                        <a:rPr lang="tr-TR" dirty="0" smtClean="0"/>
                        <a:t>1</a:t>
                      </a:r>
                      <a:endParaRPr lang="tr-TR" dirty="0"/>
                    </a:p>
                  </a:txBody>
                  <a:tcPr/>
                </a:tc>
                <a:extLst>
                  <a:ext uri="{0D108BD9-81ED-4DB2-BD59-A6C34878D82A}">
                    <a16:rowId xmlns:a16="http://schemas.microsoft.com/office/drawing/2014/main" val="357079151"/>
                  </a:ext>
                </a:extLst>
              </a:tr>
              <a:tr h="453300">
                <a:tc>
                  <a:txBody>
                    <a:bodyPr/>
                    <a:lstStyle/>
                    <a:p>
                      <a:r>
                        <a:rPr lang="tr-TR" dirty="0" smtClean="0"/>
                        <a:t>Şube Müdürü</a:t>
                      </a:r>
                      <a:endParaRPr lang="tr-TR" dirty="0"/>
                    </a:p>
                  </a:txBody>
                  <a:tcPr/>
                </a:tc>
                <a:tc>
                  <a:txBody>
                    <a:bodyPr/>
                    <a:lstStyle/>
                    <a:p>
                      <a:r>
                        <a:rPr lang="tr-TR" dirty="0" smtClean="0"/>
                        <a:t>2</a:t>
                      </a:r>
                      <a:endParaRPr lang="tr-TR" dirty="0"/>
                    </a:p>
                  </a:txBody>
                  <a:tcPr/>
                </a:tc>
                <a:extLst>
                  <a:ext uri="{0D108BD9-81ED-4DB2-BD59-A6C34878D82A}">
                    <a16:rowId xmlns:a16="http://schemas.microsoft.com/office/drawing/2014/main" val="1292995100"/>
                  </a:ext>
                </a:extLst>
              </a:tr>
              <a:tr h="359446">
                <a:tc>
                  <a:txBody>
                    <a:bodyPr/>
                    <a:lstStyle/>
                    <a:p>
                      <a:r>
                        <a:rPr lang="tr-TR" dirty="0" smtClean="0"/>
                        <a:t>Mühendis</a:t>
                      </a:r>
                      <a:endParaRPr lang="tr-TR" dirty="0"/>
                    </a:p>
                  </a:txBody>
                  <a:tcPr/>
                </a:tc>
                <a:tc>
                  <a:txBody>
                    <a:bodyPr/>
                    <a:lstStyle/>
                    <a:p>
                      <a:r>
                        <a:rPr lang="tr-TR" dirty="0" smtClean="0"/>
                        <a:t>8</a:t>
                      </a:r>
                      <a:endParaRPr lang="tr-TR" dirty="0"/>
                    </a:p>
                  </a:txBody>
                  <a:tcPr/>
                </a:tc>
                <a:extLst>
                  <a:ext uri="{0D108BD9-81ED-4DB2-BD59-A6C34878D82A}">
                    <a16:rowId xmlns:a16="http://schemas.microsoft.com/office/drawing/2014/main" val="1969029286"/>
                  </a:ext>
                </a:extLst>
              </a:tr>
              <a:tr h="359446">
                <a:tc>
                  <a:txBody>
                    <a:bodyPr/>
                    <a:lstStyle/>
                    <a:p>
                      <a:r>
                        <a:rPr lang="tr-TR" dirty="0" smtClean="0"/>
                        <a:t>Mimar</a:t>
                      </a:r>
                      <a:endParaRPr lang="tr-TR" dirty="0"/>
                    </a:p>
                  </a:txBody>
                  <a:tcPr/>
                </a:tc>
                <a:tc>
                  <a:txBody>
                    <a:bodyPr/>
                    <a:lstStyle/>
                    <a:p>
                      <a:r>
                        <a:rPr lang="tr-TR" dirty="0" smtClean="0"/>
                        <a:t>1</a:t>
                      </a:r>
                      <a:endParaRPr lang="tr-TR" dirty="0"/>
                    </a:p>
                  </a:txBody>
                  <a:tcPr/>
                </a:tc>
                <a:extLst>
                  <a:ext uri="{0D108BD9-81ED-4DB2-BD59-A6C34878D82A}">
                    <a16:rowId xmlns:a16="http://schemas.microsoft.com/office/drawing/2014/main" val="507131777"/>
                  </a:ext>
                </a:extLst>
              </a:tr>
              <a:tr h="359446">
                <a:tc>
                  <a:txBody>
                    <a:bodyPr/>
                    <a:lstStyle/>
                    <a:p>
                      <a:r>
                        <a:rPr lang="tr-TR" dirty="0" smtClean="0"/>
                        <a:t>Teknisyen-Tekniker</a:t>
                      </a:r>
                      <a:endParaRPr lang="tr-TR" dirty="0"/>
                    </a:p>
                  </a:txBody>
                  <a:tcPr/>
                </a:tc>
                <a:tc>
                  <a:txBody>
                    <a:bodyPr/>
                    <a:lstStyle/>
                    <a:p>
                      <a:r>
                        <a:rPr lang="tr-TR" dirty="0" smtClean="0"/>
                        <a:t>10</a:t>
                      </a:r>
                      <a:endParaRPr lang="tr-TR" dirty="0"/>
                    </a:p>
                  </a:txBody>
                  <a:tcPr/>
                </a:tc>
                <a:extLst>
                  <a:ext uri="{0D108BD9-81ED-4DB2-BD59-A6C34878D82A}">
                    <a16:rowId xmlns:a16="http://schemas.microsoft.com/office/drawing/2014/main" val="1801714165"/>
                  </a:ext>
                </a:extLst>
              </a:tr>
              <a:tr h="359446">
                <a:tc>
                  <a:txBody>
                    <a:bodyPr/>
                    <a:lstStyle/>
                    <a:p>
                      <a:r>
                        <a:rPr lang="tr-TR" dirty="0" smtClean="0"/>
                        <a:t>Şef</a:t>
                      </a:r>
                      <a:endParaRPr lang="tr-TR" dirty="0"/>
                    </a:p>
                  </a:txBody>
                  <a:tcPr/>
                </a:tc>
                <a:tc>
                  <a:txBody>
                    <a:bodyPr/>
                    <a:lstStyle/>
                    <a:p>
                      <a:r>
                        <a:rPr lang="tr-TR" dirty="0" smtClean="0"/>
                        <a:t>1</a:t>
                      </a:r>
                      <a:endParaRPr lang="tr-TR" dirty="0"/>
                    </a:p>
                  </a:txBody>
                  <a:tcPr/>
                </a:tc>
                <a:extLst>
                  <a:ext uri="{0D108BD9-81ED-4DB2-BD59-A6C34878D82A}">
                    <a16:rowId xmlns:a16="http://schemas.microsoft.com/office/drawing/2014/main" val="1168199732"/>
                  </a:ext>
                </a:extLst>
              </a:tr>
              <a:tr h="359446">
                <a:tc>
                  <a:txBody>
                    <a:bodyPr/>
                    <a:lstStyle/>
                    <a:p>
                      <a:r>
                        <a:rPr lang="tr-TR" dirty="0" smtClean="0"/>
                        <a:t>Bilgisayar İşletmeni</a:t>
                      </a:r>
                      <a:endParaRPr lang="tr-TR" dirty="0"/>
                    </a:p>
                  </a:txBody>
                  <a:tcPr/>
                </a:tc>
                <a:tc>
                  <a:txBody>
                    <a:bodyPr/>
                    <a:lstStyle/>
                    <a:p>
                      <a:r>
                        <a:rPr lang="tr-TR" dirty="0" smtClean="0"/>
                        <a:t>2</a:t>
                      </a:r>
                      <a:endParaRPr lang="tr-TR" dirty="0"/>
                    </a:p>
                  </a:txBody>
                  <a:tcPr/>
                </a:tc>
                <a:extLst>
                  <a:ext uri="{0D108BD9-81ED-4DB2-BD59-A6C34878D82A}">
                    <a16:rowId xmlns:a16="http://schemas.microsoft.com/office/drawing/2014/main" val="2842971577"/>
                  </a:ext>
                </a:extLst>
              </a:tr>
              <a:tr h="359446">
                <a:tc>
                  <a:txBody>
                    <a:bodyPr/>
                    <a:lstStyle/>
                    <a:p>
                      <a:r>
                        <a:rPr lang="tr-TR" dirty="0" smtClean="0"/>
                        <a:t>Memur</a:t>
                      </a:r>
                      <a:endParaRPr lang="tr-TR" dirty="0"/>
                    </a:p>
                  </a:txBody>
                  <a:tcPr/>
                </a:tc>
                <a:tc>
                  <a:txBody>
                    <a:bodyPr/>
                    <a:lstStyle/>
                    <a:p>
                      <a:r>
                        <a:rPr lang="tr-TR" dirty="0" smtClean="0"/>
                        <a:t>1</a:t>
                      </a:r>
                      <a:endParaRPr lang="tr-TR" dirty="0"/>
                    </a:p>
                  </a:txBody>
                  <a:tcPr/>
                </a:tc>
                <a:extLst>
                  <a:ext uri="{0D108BD9-81ED-4DB2-BD59-A6C34878D82A}">
                    <a16:rowId xmlns:a16="http://schemas.microsoft.com/office/drawing/2014/main" val="4260180266"/>
                  </a:ext>
                </a:extLst>
              </a:tr>
              <a:tr h="359446">
                <a:tc>
                  <a:txBody>
                    <a:bodyPr/>
                    <a:lstStyle/>
                    <a:p>
                      <a:r>
                        <a:rPr lang="tr-TR" dirty="0" smtClean="0"/>
                        <a:t>Sürekli İşçi</a:t>
                      </a:r>
                      <a:endParaRPr lang="tr-TR" dirty="0"/>
                    </a:p>
                  </a:txBody>
                  <a:tcPr/>
                </a:tc>
                <a:tc>
                  <a:txBody>
                    <a:bodyPr/>
                    <a:lstStyle/>
                    <a:p>
                      <a:r>
                        <a:rPr lang="tr-TR" dirty="0" smtClean="0"/>
                        <a:t>15</a:t>
                      </a:r>
                      <a:endParaRPr lang="tr-TR" dirty="0"/>
                    </a:p>
                  </a:txBody>
                  <a:tcPr/>
                </a:tc>
                <a:extLst>
                  <a:ext uri="{0D108BD9-81ED-4DB2-BD59-A6C34878D82A}">
                    <a16:rowId xmlns:a16="http://schemas.microsoft.com/office/drawing/2014/main" val="3670850827"/>
                  </a:ext>
                </a:extLst>
              </a:tr>
              <a:tr h="359446">
                <a:tc>
                  <a:txBody>
                    <a:bodyPr/>
                    <a:lstStyle/>
                    <a:p>
                      <a:r>
                        <a:rPr lang="tr-TR" dirty="0" smtClean="0"/>
                        <a:t>TOPLAM</a:t>
                      </a:r>
                      <a:endParaRPr lang="tr-TR" dirty="0"/>
                    </a:p>
                  </a:txBody>
                  <a:tcPr/>
                </a:tc>
                <a:tc>
                  <a:txBody>
                    <a:bodyPr/>
                    <a:lstStyle/>
                    <a:p>
                      <a:r>
                        <a:rPr lang="tr-TR" dirty="0" smtClean="0"/>
                        <a:t>41</a:t>
                      </a:r>
                      <a:endParaRPr lang="tr-TR" dirty="0"/>
                    </a:p>
                  </a:txBody>
                  <a:tcPr/>
                </a:tc>
                <a:extLst>
                  <a:ext uri="{0D108BD9-81ED-4DB2-BD59-A6C34878D82A}">
                    <a16:rowId xmlns:a16="http://schemas.microsoft.com/office/drawing/2014/main" val="2307898947"/>
                  </a:ext>
                </a:extLst>
              </a:tr>
            </a:tbl>
          </a:graphicData>
        </a:graphic>
      </p:graphicFrame>
    </p:spTree>
    <p:extLst>
      <p:ext uri="{BB962C8B-B14F-4D97-AF65-F5344CB8AC3E}">
        <p14:creationId xmlns:p14="http://schemas.microsoft.com/office/powerpoint/2010/main" val="13388745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204185" y="781753"/>
            <a:ext cx="3415863" cy="4204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ln w="0"/>
                <a:solidFill>
                  <a:schemeClr val="tx1"/>
                </a:solidFill>
              </a:rPr>
              <a:t>Yapı İşleri ve Teknik Daire Başkanı</a:t>
            </a:r>
          </a:p>
          <a:p>
            <a:pPr algn="ctr"/>
            <a:r>
              <a:rPr lang="tr-TR" sz="1400" dirty="0" smtClean="0">
                <a:ln w="0"/>
                <a:solidFill>
                  <a:schemeClr val="tx1"/>
                </a:solidFill>
              </a:rPr>
              <a:t>Tekin ÖZTEMİZ</a:t>
            </a:r>
            <a:endParaRPr lang="tr-TR" sz="1400" dirty="0">
              <a:ln w="0"/>
              <a:solidFill>
                <a:schemeClr val="tx1"/>
              </a:solidFill>
            </a:endParaRPr>
          </a:p>
        </p:txBody>
      </p:sp>
      <p:sp>
        <p:nvSpPr>
          <p:cNvPr id="9" name="Dikdörtgen 8"/>
          <p:cNvSpPr/>
          <p:nvPr/>
        </p:nvSpPr>
        <p:spPr>
          <a:xfrm>
            <a:off x="6222124" y="1334814"/>
            <a:ext cx="2039007" cy="441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smtClean="0">
                <a:solidFill>
                  <a:schemeClr val="tx1"/>
                </a:solidFill>
              </a:rPr>
              <a:t>Şube Müdürü</a:t>
            </a:r>
          </a:p>
          <a:p>
            <a:pPr algn="ctr"/>
            <a:r>
              <a:rPr lang="tr-TR" sz="1200" dirty="0" smtClean="0">
                <a:solidFill>
                  <a:schemeClr val="tx1"/>
                </a:solidFill>
              </a:rPr>
              <a:t>Musa BUTUR</a:t>
            </a:r>
            <a:endParaRPr lang="tr-TR" sz="1200" dirty="0">
              <a:solidFill>
                <a:schemeClr val="tx1"/>
              </a:solidFill>
            </a:endParaRPr>
          </a:p>
        </p:txBody>
      </p:sp>
      <p:sp>
        <p:nvSpPr>
          <p:cNvPr id="10" name="Dikdörtgen 9"/>
          <p:cNvSpPr/>
          <p:nvPr/>
        </p:nvSpPr>
        <p:spPr>
          <a:xfrm>
            <a:off x="4929445" y="3077099"/>
            <a:ext cx="1828801" cy="3241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dirty="0" smtClean="0">
                <a:solidFill>
                  <a:schemeClr val="tx1"/>
                </a:solidFill>
              </a:rPr>
              <a:t>Elektrik Müh.</a:t>
            </a:r>
          </a:p>
          <a:p>
            <a:pPr algn="ctr"/>
            <a:r>
              <a:rPr lang="tr-TR" sz="1100" dirty="0" smtClean="0">
                <a:solidFill>
                  <a:schemeClr val="tx1"/>
                </a:solidFill>
              </a:rPr>
              <a:t>Servet GÜNGÖRMEZ</a:t>
            </a:r>
            <a:endParaRPr lang="tr-TR" sz="1100" dirty="0">
              <a:solidFill>
                <a:schemeClr val="tx1"/>
              </a:solidFill>
            </a:endParaRPr>
          </a:p>
        </p:txBody>
      </p:sp>
      <p:sp>
        <p:nvSpPr>
          <p:cNvPr id="11" name="Dikdörtgen 10"/>
          <p:cNvSpPr/>
          <p:nvPr/>
        </p:nvSpPr>
        <p:spPr>
          <a:xfrm>
            <a:off x="2753956" y="3562710"/>
            <a:ext cx="1848199" cy="399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dirty="0" smtClean="0">
                <a:solidFill>
                  <a:schemeClr val="tx1"/>
                </a:solidFill>
              </a:rPr>
              <a:t>İnşaat Teknikeri </a:t>
            </a:r>
          </a:p>
          <a:p>
            <a:pPr algn="ctr"/>
            <a:r>
              <a:rPr lang="tr-TR" sz="1100" dirty="0" smtClean="0">
                <a:solidFill>
                  <a:schemeClr val="tx1"/>
                </a:solidFill>
              </a:rPr>
              <a:t>Fatih Sobacı</a:t>
            </a:r>
            <a:endParaRPr lang="tr-TR" sz="1100" dirty="0">
              <a:solidFill>
                <a:schemeClr val="tx1"/>
              </a:solidFill>
            </a:endParaRPr>
          </a:p>
        </p:txBody>
      </p:sp>
      <p:sp>
        <p:nvSpPr>
          <p:cNvPr id="12" name="Dikdörtgen 11"/>
          <p:cNvSpPr/>
          <p:nvPr/>
        </p:nvSpPr>
        <p:spPr>
          <a:xfrm>
            <a:off x="7135089" y="2092041"/>
            <a:ext cx="1956360" cy="3463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solidFill>
              </a:rPr>
              <a:t>Makine Grubu</a:t>
            </a:r>
            <a:endParaRPr lang="tr-TR" b="1" dirty="0">
              <a:solidFill>
                <a:schemeClr val="tx1"/>
              </a:solidFill>
            </a:endParaRPr>
          </a:p>
        </p:txBody>
      </p:sp>
      <p:sp>
        <p:nvSpPr>
          <p:cNvPr id="13" name="Dikdörtgen 12"/>
          <p:cNvSpPr/>
          <p:nvPr/>
        </p:nvSpPr>
        <p:spPr>
          <a:xfrm>
            <a:off x="9172281" y="2102552"/>
            <a:ext cx="2010726" cy="304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solidFill>
              </a:rPr>
              <a:t>Mimari Grup</a:t>
            </a:r>
            <a:endParaRPr lang="tr-TR" b="1" dirty="0">
              <a:solidFill>
                <a:schemeClr val="tx1"/>
              </a:solidFill>
            </a:endParaRPr>
          </a:p>
        </p:txBody>
      </p:sp>
      <p:sp>
        <p:nvSpPr>
          <p:cNvPr id="14" name="Dikdörtgen 13"/>
          <p:cNvSpPr/>
          <p:nvPr/>
        </p:nvSpPr>
        <p:spPr>
          <a:xfrm>
            <a:off x="2723803" y="2602579"/>
            <a:ext cx="1828801" cy="3241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dirty="0" smtClean="0">
                <a:solidFill>
                  <a:schemeClr val="tx1"/>
                </a:solidFill>
              </a:rPr>
              <a:t>İnşaat Müh.</a:t>
            </a:r>
          </a:p>
          <a:p>
            <a:pPr algn="ctr"/>
            <a:r>
              <a:rPr lang="tr-TR" sz="1100" dirty="0" smtClean="0">
                <a:solidFill>
                  <a:schemeClr val="tx1"/>
                </a:solidFill>
              </a:rPr>
              <a:t>Şinasi Onar</a:t>
            </a:r>
            <a:endParaRPr lang="tr-TR" sz="1100" dirty="0">
              <a:solidFill>
                <a:schemeClr val="tx1"/>
              </a:solidFill>
            </a:endParaRPr>
          </a:p>
        </p:txBody>
      </p:sp>
      <p:sp>
        <p:nvSpPr>
          <p:cNvPr id="16" name="Dikdörtgen 15"/>
          <p:cNvSpPr/>
          <p:nvPr/>
        </p:nvSpPr>
        <p:spPr>
          <a:xfrm>
            <a:off x="2723804" y="2092040"/>
            <a:ext cx="1963810" cy="377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tx1"/>
                </a:solidFill>
              </a:rPr>
              <a:t>İnşaat Grubu</a:t>
            </a:r>
            <a:endParaRPr lang="tr-TR" sz="2000" b="1" dirty="0">
              <a:solidFill>
                <a:schemeClr val="tx1"/>
              </a:solidFill>
            </a:endParaRPr>
          </a:p>
        </p:txBody>
      </p:sp>
      <p:sp>
        <p:nvSpPr>
          <p:cNvPr id="17" name="Dikdörtgen 16"/>
          <p:cNvSpPr/>
          <p:nvPr/>
        </p:nvSpPr>
        <p:spPr>
          <a:xfrm>
            <a:off x="4929447" y="2092041"/>
            <a:ext cx="1965340" cy="3568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solidFill>
              </a:rPr>
              <a:t>Elektrik Grubu</a:t>
            </a:r>
            <a:endParaRPr lang="tr-TR" b="1" dirty="0">
              <a:solidFill>
                <a:schemeClr val="tx1"/>
              </a:solidFill>
            </a:endParaRPr>
          </a:p>
        </p:txBody>
      </p:sp>
      <p:sp>
        <p:nvSpPr>
          <p:cNvPr id="18" name="Dikdörtgen 17"/>
          <p:cNvSpPr/>
          <p:nvPr/>
        </p:nvSpPr>
        <p:spPr>
          <a:xfrm>
            <a:off x="4929445" y="2621287"/>
            <a:ext cx="1828801" cy="3241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dirty="0" smtClean="0">
                <a:solidFill>
                  <a:schemeClr val="tx1"/>
                </a:solidFill>
              </a:rPr>
              <a:t>Elektrik Müh.</a:t>
            </a:r>
          </a:p>
          <a:p>
            <a:pPr algn="ctr"/>
            <a:r>
              <a:rPr lang="tr-TR" sz="1100" dirty="0" smtClean="0">
                <a:solidFill>
                  <a:schemeClr val="tx1"/>
                </a:solidFill>
              </a:rPr>
              <a:t>İbrahim YALÇINOĞLU</a:t>
            </a:r>
            <a:endParaRPr lang="tr-TR" sz="1100" dirty="0">
              <a:solidFill>
                <a:schemeClr val="tx1"/>
              </a:solidFill>
            </a:endParaRPr>
          </a:p>
        </p:txBody>
      </p:sp>
      <p:sp>
        <p:nvSpPr>
          <p:cNvPr id="21" name="Dikdörtgen 20"/>
          <p:cNvSpPr/>
          <p:nvPr/>
        </p:nvSpPr>
        <p:spPr>
          <a:xfrm>
            <a:off x="518158" y="2064330"/>
            <a:ext cx="1815139" cy="374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tx1"/>
                </a:solidFill>
              </a:rPr>
              <a:t>Yazı İşleri</a:t>
            </a:r>
            <a:endParaRPr lang="tr-TR" sz="2000" b="1" dirty="0">
              <a:solidFill>
                <a:schemeClr val="tx1"/>
              </a:solidFill>
            </a:endParaRPr>
          </a:p>
        </p:txBody>
      </p:sp>
      <p:sp>
        <p:nvSpPr>
          <p:cNvPr id="22" name="Dikdörtgen 21"/>
          <p:cNvSpPr/>
          <p:nvPr/>
        </p:nvSpPr>
        <p:spPr>
          <a:xfrm>
            <a:off x="518162" y="2636525"/>
            <a:ext cx="1828801" cy="3241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dirty="0" smtClean="0">
                <a:solidFill>
                  <a:schemeClr val="tx1"/>
                </a:solidFill>
              </a:rPr>
              <a:t>Şef</a:t>
            </a:r>
          </a:p>
          <a:p>
            <a:pPr algn="ctr"/>
            <a:r>
              <a:rPr lang="tr-TR" sz="1100" dirty="0" smtClean="0">
                <a:solidFill>
                  <a:schemeClr val="tx1"/>
                </a:solidFill>
              </a:rPr>
              <a:t>Songül KİNEŞ</a:t>
            </a:r>
            <a:endParaRPr lang="tr-TR" sz="1100" dirty="0">
              <a:solidFill>
                <a:schemeClr val="tx1"/>
              </a:solidFill>
            </a:endParaRPr>
          </a:p>
        </p:txBody>
      </p:sp>
      <p:sp>
        <p:nvSpPr>
          <p:cNvPr id="23" name="Dikdörtgen 22"/>
          <p:cNvSpPr/>
          <p:nvPr/>
        </p:nvSpPr>
        <p:spPr>
          <a:xfrm>
            <a:off x="2753956" y="3081987"/>
            <a:ext cx="1828801" cy="3241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dirty="0" smtClean="0">
                <a:solidFill>
                  <a:schemeClr val="tx1"/>
                </a:solidFill>
              </a:rPr>
              <a:t>İnşaat Mühendisi</a:t>
            </a:r>
          </a:p>
          <a:p>
            <a:pPr algn="ctr"/>
            <a:r>
              <a:rPr lang="tr-TR" sz="1100" dirty="0" smtClean="0">
                <a:solidFill>
                  <a:schemeClr val="tx1"/>
                </a:solidFill>
              </a:rPr>
              <a:t>Hüseyin TÜRK</a:t>
            </a:r>
            <a:endParaRPr lang="tr-TR" sz="1100" dirty="0">
              <a:solidFill>
                <a:schemeClr val="tx1"/>
              </a:solidFill>
            </a:endParaRPr>
          </a:p>
        </p:txBody>
      </p:sp>
      <p:sp>
        <p:nvSpPr>
          <p:cNvPr id="24" name="Dikdörtgen 23"/>
          <p:cNvSpPr/>
          <p:nvPr/>
        </p:nvSpPr>
        <p:spPr>
          <a:xfrm>
            <a:off x="4929445" y="3562710"/>
            <a:ext cx="1828801" cy="3241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dirty="0" smtClean="0">
                <a:solidFill>
                  <a:schemeClr val="tx1"/>
                </a:solidFill>
              </a:rPr>
              <a:t>Elektrik Teknikeri</a:t>
            </a:r>
          </a:p>
          <a:p>
            <a:pPr algn="ctr"/>
            <a:r>
              <a:rPr lang="tr-TR" sz="1100" dirty="0" smtClean="0">
                <a:solidFill>
                  <a:schemeClr val="tx1"/>
                </a:solidFill>
              </a:rPr>
              <a:t>Servet ERDABAKOĞLU</a:t>
            </a:r>
            <a:endParaRPr lang="tr-TR" sz="1100" dirty="0">
              <a:solidFill>
                <a:schemeClr val="tx1"/>
              </a:solidFill>
            </a:endParaRPr>
          </a:p>
        </p:txBody>
      </p:sp>
      <p:sp>
        <p:nvSpPr>
          <p:cNvPr id="19" name="Dikdörtgen 18"/>
          <p:cNvSpPr/>
          <p:nvPr/>
        </p:nvSpPr>
        <p:spPr>
          <a:xfrm>
            <a:off x="4929444" y="4048321"/>
            <a:ext cx="1828801" cy="3241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dirty="0">
                <a:solidFill>
                  <a:schemeClr val="tx1"/>
                </a:solidFill>
              </a:rPr>
              <a:t>Elektrik </a:t>
            </a:r>
            <a:r>
              <a:rPr lang="tr-TR" sz="1100" dirty="0" smtClean="0">
                <a:solidFill>
                  <a:schemeClr val="tx1"/>
                </a:solidFill>
              </a:rPr>
              <a:t>Teknikeri</a:t>
            </a:r>
          </a:p>
          <a:p>
            <a:pPr algn="ctr"/>
            <a:r>
              <a:rPr lang="tr-TR" sz="1100" dirty="0" smtClean="0">
                <a:solidFill>
                  <a:schemeClr val="tx1"/>
                </a:solidFill>
              </a:rPr>
              <a:t>Sinan DİRİKOLU</a:t>
            </a:r>
            <a:endParaRPr lang="tr-TR" sz="1100" dirty="0">
              <a:solidFill>
                <a:schemeClr val="tx1"/>
              </a:solidFill>
            </a:endParaRPr>
          </a:p>
        </p:txBody>
      </p:sp>
      <p:sp>
        <p:nvSpPr>
          <p:cNvPr id="26" name="Dikdörtgen 25"/>
          <p:cNvSpPr/>
          <p:nvPr/>
        </p:nvSpPr>
        <p:spPr>
          <a:xfrm>
            <a:off x="482981" y="3649234"/>
            <a:ext cx="1850316" cy="3134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dirty="0" smtClean="0">
                <a:solidFill>
                  <a:schemeClr val="tx1"/>
                </a:solidFill>
              </a:rPr>
              <a:t>Sekreter </a:t>
            </a:r>
          </a:p>
          <a:p>
            <a:pPr algn="ctr"/>
            <a:r>
              <a:rPr lang="tr-TR" sz="1100" dirty="0" smtClean="0">
                <a:solidFill>
                  <a:schemeClr val="tx1"/>
                </a:solidFill>
              </a:rPr>
              <a:t>Kasım KURT </a:t>
            </a:r>
            <a:endParaRPr lang="tr-TR" sz="1100" dirty="0">
              <a:solidFill>
                <a:schemeClr val="tx1"/>
              </a:solidFill>
            </a:endParaRPr>
          </a:p>
        </p:txBody>
      </p:sp>
      <p:sp>
        <p:nvSpPr>
          <p:cNvPr id="27" name="Dikdörtgen 26"/>
          <p:cNvSpPr/>
          <p:nvPr/>
        </p:nvSpPr>
        <p:spPr>
          <a:xfrm>
            <a:off x="9216042" y="2602579"/>
            <a:ext cx="1828801" cy="3241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dirty="0" smtClean="0">
                <a:solidFill>
                  <a:schemeClr val="tx1"/>
                </a:solidFill>
              </a:rPr>
              <a:t>Mimar</a:t>
            </a:r>
          </a:p>
          <a:p>
            <a:pPr algn="ctr"/>
            <a:r>
              <a:rPr lang="tr-TR" sz="1100" dirty="0" smtClean="0">
                <a:solidFill>
                  <a:schemeClr val="tx1"/>
                </a:solidFill>
              </a:rPr>
              <a:t>Mustafa KAPLAN</a:t>
            </a:r>
            <a:endParaRPr lang="tr-TR" sz="1100" dirty="0">
              <a:solidFill>
                <a:schemeClr val="tx1"/>
              </a:solidFill>
            </a:endParaRPr>
          </a:p>
        </p:txBody>
      </p:sp>
      <p:sp>
        <p:nvSpPr>
          <p:cNvPr id="28" name="Dikdörtgen 27"/>
          <p:cNvSpPr/>
          <p:nvPr/>
        </p:nvSpPr>
        <p:spPr>
          <a:xfrm>
            <a:off x="7135088" y="2621287"/>
            <a:ext cx="1828801" cy="3241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dirty="0" smtClean="0">
                <a:solidFill>
                  <a:schemeClr val="tx1"/>
                </a:solidFill>
              </a:rPr>
              <a:t>Makine Mühendisi</a:t>
            </a:r>
          </a:p>
          <a:p>
            <a:pPr algn="ctr"/>
            <a:r>
              <a:rPr lang="tr-TR" sz="1100" dirty="0" smtClean="0">
                <a:solidFill>
                  <a:schemeClr val="tx1"/>
                </a:solidFill>
              </a:rPr>
              <a:t>Fırat ŞİMŞEK</a:t>
            </a:r>
            <a:endParaRPr lang="tr-TR" sz="1100" dirty="0">
              <a:solidFill>
                <a:schemeClr val="tx1"/>
              </a:solidFill>
            </a:endParaRPr>
          </a:p>
        </p:txBody>
      </p:sp>
      <p:sp>
        <p:nvSpPr>
          <p:cNvPr id="29" name="Dikdörtgen 28"/>
          <p:cNvSpPr/>
          <p:nvPr/>
        </p:nvSpPr>
        <p:spPr>
          <a:xfrm>
            <a:off x="7135085" y="4479108"/>
            <a:ext cx="1828801" cy="3241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dirty="0" smtClean="0">
                <a:solidFill>
                  <a:schemeClr val="tx1"/>
                </a:solidFill>
              </a:rPr>
              <a:t>Makine Teknikeri</a:t>
            </a:r>
          </a:p>
          <a:p>
            <a:pPr algn="ctr"/>
            <a:r>
              <a:rPr lang="tr-TR" sz="1100" dirty="0" smtClean="0">
                <a:solidFill>
                  <a:schemeClr val="tx1"/>
                </a:solidFill>
              </a:rPr>
              <a:t>Çetin  ÖZTÜRK</a:t>
            </a:r>
            <a:endParaRPr lang="tr-TR" sz="1100" dirty="0">
              <a:solidFill>
                <a:schemeClr val="tx1"/>
              </a:solidFill>
            </a:endParaRPr>
          </a:p>
        </p:txBody>
      </p:sp>
      <p:sp>
        <p:nvSpPr>
          <p:cNvPr id="30" name="Dikdörtgen 29"/>
          <p:cNvSpPr/>
          <p:nvPr/>
        </p:nvSpPr>
        <p:spPr>
          <a:xfrm>
            <a:off x="9216041" y="3078517"/>
            <a:ext cx="1828801" cy="3241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dirty="0" smtClean="0">
                <a:solidFill>
                  <a:schemeClr val="tx1"/>
                </a:solidFill>
              </a:rPr>
              <a:t>Jeoloji Müh.</a:t>
            </a:r>
          </a:p>
          <a:p>
            <a:pPr algn="ctr"/>
            <a:r>
              <a:rPr lang="tr-TR" sz="1100" dirty="0" smtClean="0">
                <a:solidFill>
                  <a:schemeClr val="tx1"/>
                </a:solidFill>
              </a:rPr>
              <a:t>Yaşar OMURCAN</a:t>
            </a:r>
            <a:endParaRPr lang="tr-TR" sz="1100" dirty="0">
              <a:solidFill>
                <a:schemeClr val="tx1"/>
              </a:solidFill>
            </a:endParaRPr>
          </a:p>
        </p:txBody>
      </p:sp>
      <p:sp>
        <p:nvSpPr>
          <p:cNvPr id="31" name="Dikdörtgen 30"/>
          <p:cNvSpPr/>
          <p:nvPr/>
        </p:nvSpPr>
        <p:spPr>
          <a:xfrm>
            <a:off x="4960974" y="4987761"/>
            <a:ext cx="1828801" cy="3241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dirty="0">
                <a:solidFill>
                  <a:schemeClr val="tx1"/>
                </a:solidFill>
              </a:rPr>
              <a:t>Elektrik </a:t>
            </a:r>
            <a:r>
              <a:rPr lang="tr-TR" sz="1100" dirty="0" smtClean="0">
                <a:solidFill>
                  <a:schemeClr val="tx1"/>
                </a:solidFill>
              </a:rPr>
              <a:t>Teknisyeni</a:t>
            </a:r>
          </a:p>
          <a:p>
            <a:pPr algn="ctr"/>
            <a:r>
              <a:rPr lang="tr-TR" sz="1100" dirty="0" smtClean="0">
                <a:solidFill>
                  <a:schemeClr val="tx1"/>
                </a:solidFill>
              </a:rPr>
              <a:t>Metin MAÇ</a:t>
            </a:r>
            <a:endParaRPr lang="tr-TR" sz="1100" dirty="0">
              <a:solidFill>
                <a:schemeClr val="tx1"/>
              </a:solidFill>
            </a:endParaRPr>
          </a:p>
        </p:txBody>
      </p:sp>
      <p:sp>
        <p:nvSpPr>
          <p:cNvPr id="32" name="Dikdörtgen 31"/>
          <p:cNvSpPr/>
          <p:nvPr/>
        </p:nvSpPr>
        <p:spPr>
          <a:xfrm>
            <a:off x="4934983" y="4501369"/>
            <a:ext cx="1828801" cy="3241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dirty="0">
                <a:solidFill>
                  <a:schemeClr val="tx1"/>
                </a:solidFill>
              </a:rPr>
              <a:t>Elektrik </a:t>
            </a:r>
            <a:r>
              <a:rPr lang="tr-TR" sz="1100" dirty="0" smtClean="0">
                <a:solidFill>
                  <a:schemeClr val="tx1"/>
                </a:solidFill>
              </a:rPr>
              <a:t>Teknikeri</a:t>
            </a:r>
          </a:p>
          <a:p>
            <a:pPr algn="ctr"/>
            <a:r>
              <a:rPr lang="tr-TR" sz="1100" dirty="0" smtClean="0">
                <a:solidFill>
                  <a:schemeClr val="tx1"/>
                </a:solidFill>
              </a:rPr>
              <a:t>Yavuz ÇALAPÇIKAY</a:t>
            </a:r>
            <a:endParaRPr lang="tr-TR" sz="1100" dirty="0">
              <a:solidFill>
                <a:schemeClr val="tx1"/>
              </a:solidFill>
            </a:endParaRPr>
          </a:p>
        </p:txBody>
      </p:sp>
      <p:sp>
        <p:nvSpPr>
          <p:cNvPr id="33" name="Dikdörtgen 32"/>
          <p:cNvSpPr/>
          <p:nvPr/>
        </p:nvSpPr>
        <p:spPr>
          <a:xfrm>
            <a:off x="504496" y="3158846"/>
            <a:ext cx="1828801" cy="3241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100" dirty="0" smtClean="0">
              <a:solidFill>
                <a:schemeClr val="tx1"/>
              </a:solidFill>
            </a:endParaRPr>
          </a:p>
          <a:p>
            <a:pPr algn="ctr"/>
            <a:r>
              <a:rPr lang="tr-TR" sz="1100" dirty="0" smtClean="0">
                <a:solidFill>
                  <a:schemeClr val="tx1"/>
                </a:solidFill>
              </a:rPr>
              <a:t>Bilgisayar İşletmeni</a:t>
            </a:r>
          </a:p>
          <a:p>
            <a:pPr algn="ctr"/>
            <a:r>
              <a:rPr lang="tr-TR" sz="1100" dirty="0" smtClean="0">
                <a:solidFill>
                  <a:schemeClr val="tx1"/>
                </a:solidFill>
              </a:rPr>
              <a:t>Mehmet Salih ABAÇA</a:t>
            </a:r>
          </a:p>
          <a:p>
            <a:pPr algn="ctr"/>
            <a:endParaRPr lang="tr-TR" sz="1100" dirty="0">
              <a:solidFill>
                <a:schemeClr val="tx1"/>
              </a:solidFill>
            </a:endParaRPr>
          </a:p>
        </p:txBody>
      </p:sp>
      <p:sp>
        <p:nvSpPr>
          <p:cNvPr id="34" name="Dikdörtgen 33"/>
          <p:cNvSpPr/>
          <p:nvPr/>
        </p:nvSpPr>
        <p:spPr>
          <a:xfrm>
            <a:off x="7135085" y="4005258"/>
            <a:ext cx="1828801" cy="3241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100" dirty="0" smtClean="0">
              <a:solidFill>
                <a:schemeClr val="tx1"/>
              </a:solidFill>
            </a:endParaRPr>
          </a:p>
          <a:p>
            <a:pPr algn="ctr"/>
            <a:r>
              <a:rPr lang="tr-TR" sz="1100" dirty="0" smtClean="0">
                <a:solidFill>
                  <a:schemeClr val="tx1"/>
                </a:solidFill>
              </a:rPr>
              <a:t>Doğalgaz Teknikeri</a:t>
            </a:r>
          </a:p>
          <a:p>
            <a:pPr algn="ctr"/>
            <a:r>
              <a:rPr lang="tr-TR" sz="1100" dirty="0" smtClean="0">
                <a:solidFill>
                  <a:schemeClr val="tx1"/>
                </a:solidFill>
              </a:rPr>
              <a:t>Emin ATAKER</a:t>
            </a:r>
          </a:p>
          <a:p>
            <a:pPr algn="ctr"/>
            <a:endParaRPr lang="tr-TR" sz="1100" dirty="0">
              <a:solidFill>
                <a:schemeClr val="tx1"/>
              </a:solidFill>
            </a:endParaRPr>
          </a:p>
        </p:txBody>
      </p:sp>
      <p:sp>
        <p:nvSpPr>
          <p:cNvPr id="35" name="Dikdörtgen 34"/>
          <p:cNvSpPr/>
          <p:nvPr/>
        </p:nvSpPr>
        <p:spPr>
          <a:xfrm>
            <a:off x="7135085" y="3077099"/>
            <a:ext cx="1828801" cy="3241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dirty="0" smtClean="0">
                <a:solidFill>
                  <a:schemeClr val="tx1"/>
                </a:solidFill>
              </a:rPr>
              <a:t>Makine Teknikeri</a:t>
            </a:r>
          </a:p>
          <a:p>
            <a:pPr algn="ctr"/>
            <a:r>
              <a:rPr lang="tr-TR" sz="1100" dirty="0" smtClean="0">
                <a:solidFill>
                  <a:schemeClr val="tx1"/>
                </a:solidFill>
              </a:rPr>
              <a:t>Mahmut YILDIZ</a:t>
            </a:r>
            <a:endParaRPr lang="tr-TR" sz="1100" dirty="0">
              <a:solidFill>
                <a:schemeClr val="tx1"/>
              </a:solidFill>
            </a:endParaRPr>
          </a:p>
        </p:txBody>
      </p:sp>
      <p:sp>
        <p:nvSpPr>
          <p:cNvPr id="37" name="Dikdörtgen 36"/>
          <p:cNvSpPr/>
          <p:nvPr/>
        </p:nvSpPr>
        <p:spPr>
          <a:xfrm>
            <a:off x="7135087" y="3550949"/>
            <a:ext cx="1828801" cy="3241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100" dirty="0" smtClean="0">
              <a:solidFill>
                <a:schemeClr val="tx1"/>
              </a:solidFill>
            </a:endParaRPr>
          </a:p>
          <a:p>
            <a:pPr algn="ctr"/>
            <a:r>
              <a:rPr lang="tr-TR" sz="1100" dirty="0" smtClean="0">
                <a:solidFill>
                  <a:schemeClr val="tx1"/>
                </a:solidFill>
              </a:rPr>
              <a:t>Makine Mühendisi</a:t>
            </a:r>
          </a:p>
          <a:p>
            <a:pPr algn="ctr"/>
            <a:r>
              <a:rPr lang="tr-TR" sz="1100" dirty="0" smtClean="0">
                <a:solidFill>
                  <a:schemeClr val="tx1"/>
                </a:solidFill>
              </a:rPr>
              <a:t>Mehmet YÜZER</a:t>
            </a:r>
          </a:p>
          <a:p>
            <a:pPr algn="ctr"/>
            <a:endParaRPr lang="tr-TR" sz="1100" dirty="0">
              <a:solidFill>
                <a:schemeClr val="tx1"/>
              </a:solidFill>
            </a:endParaRPr>
          </a:p>
        </p:txBody>
      </p:sp>
      <p:sp>
        <p:nvSpPr>
          <p:cNvPr id="38" name="Dikdörtgen 37"/>
          <p:cNvSpPr/>
          <p:nvPr/>
        </p:nvSpPr>
        <p:spPr>
          <a:xfrm>
            <a:off x="9216040" y="3550949"/>
            <a:ext cx="1828801" cy="3241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dirty="0" smtClean="0">
                <a:solidFill>
                  <a:schemeClr val="tx1"/>
                </a:solidFill>
              </a:rPr>
              <a:t>Harita Teknikeri</a:t>
            </a:r>
          </a:p>
          <a:p>
            <a:pPr algn="ctr"/>
            <a:r>
              <a:rPr lang="tr-TR" sz="1100" dirty="0" smtClean="0">
                <a:solidFill>
                  <a:schemeClr val="tx1"/>
                </a:solidFill>
              </a:rPr>
              <a:t>Mesut NAS</a:t>
            </a:r>
          </a:p>
        </p:txBody>
      </p:sp>
      <p:sp>
        <p:nvSpPr>
          <p:cNvPr id="39" name="Dikdörtgen 38"/>
          <p:cNvSpPr/>
          <p:nvPr/>
        </p:nvSpPr>
        <p:spPr>
          <a:xfrm>
            <a:off x="2734558" y="4130936"/>
            <a:ext cx="1848199" cy="439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dirty="0">
                <a:solidFill>
                  <a:schemeClr val="tx1"/>
                </a:solidFill>
              </a:rPr>
              <a:t>İnşaat </a:t>
            </a:r>
            <a:r>
              <a:rPr lang="tr-TR" sz="1100" dirty="0" smtClean="0">
                <a:solidFill>
                  <a:schemeClr val="tx1"/>
                </a:solidFill>
              </a:rPr>
              <a:t>Teknikeri</a:t>
            </a:r>
          </a:p>
          <a:p>
            <a:pPr algn="ctr"/>
            <a:r>
              <a:rPr lang="tr-TR" sz="1100" dirty="0" err="1" smtClean="0">
                <a:solidFill>
                  <a:schemeClr val="tx1"/>
                </a:solidFill>
              </a:rPr>
              <a:t>Abdulrahman</a:t>
            </a:r>
            <a:r>
              <a:rPr lang="tr-TR" sz="1100" dirty="0" smtClean="0">
                <a:solidFill>
                  <a:schemeClr val="tx1"/>
                </a:solidFill>
              </a:rPr>
              <a:t> UZUN</a:t>
            </a:r>
            <a:endParaRPr lang="tr-TR" sz="1100" dirty="0">
              <a:solidFill>
                <a:schemeClr val="tx1"/>
              </a:solidFill>
            </a:endParaRPr>
          </a:p>
        </p:txBody>
      </p:sp>
      <p:sp>
        <p:nvSpPr>
          <p:cNvPr id="36" name="Dikdörtgen 30"/>
          <p:cNvSpPr/>
          <p:nvPr/>
        </p:nvSpPr>
        <p:spPr>
          <a:xfrm>
            <a:off x="3494783" y="1355837"/>
            <a:ext cx="2086210" cy="409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smtClean="0">
                <a:solidFill>
                  <a:schemeClr val="tx1"/>
                </a:solidFill>
              </a:rPr>
              <a:t>Şube Müdürü</a:t>
            </a:r>
          </a:p>
          <a:p>
            <a:pPr algn="ctr"/>
            <a:r>
              <a:rPr lang="tr-TR" sz="1200" dirty="0" smtClean="0">
                <a:solidFill>
                  <a:schemeClr val="tx1"/>
                </a:solidFill>
              </a:rPr>
              <a:t>Halime BARAN</a:t>
            </a:r>
            <a:endParaRPr lang="tr-TR" sz="1200" dirty="0">
              <a:solidFill>
                <a:schemeClr val="tx1"/>
              </a:solidFill>
            </a:endParaRPr>
          </a:p>
        </p:txBody>
      </p:sp>
    </p:spTree>
    <p:extLst>
      <p:ext uri="{BB962C8B-B14F-4D97-AF65-F5344CB8AC3E}">
        <p14:creationId xmlns:p14="http://schemas.microsoft.com/office/powerpoint/2010/main" val="1773292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Modü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4627</TotalTime>
  <Words>1629</Words>
  <Application>Microsoft Office PowerPoint</Application>
  <PresentationFormat>Geniş ekran</PresentationFormat>
  <Paragraphs>738</Paragraphs>
  <Slides>35</Slides>
  <Notes>0</Notes>
  <HiddenSlides>0</HiddenSlides>
  <MMClips>0</MMClips>
  <ScaleCrop>false</ScaleCrop>
  <HeadingPairs>
    <vt:vector size="8" baseType="variant">
      <vt:variant>
        <vt:lpstr>Kullanılan Yazı Tipleri</vt:lpstr>
      </vt:variant>
      <vt:variant>
        <vt:i4>8</vt:i4>
      </vt:variant>
      <vt:variant>
        <vt:lpstr>Tema</vt:lpstr>
      </vt:variant>
      <vt:variant>
        <vt:i4>1</vt:i4>
      </vt:variant>
      <vt:variant>
        <vt:lpstr>Eklenmiş OLE Hizmet Programları</vt:lpstr>
      </vt:variant>
      <vt:variant>
        <vt:i4>2</vt:i4>
      </vt:variant>
      <vt:variant>
        <vt:lpstr>Slayt Başlıkları</vt:lpstr>
      </vt:variant>
      <vt:variant>
        <vt:i4>35</vt:i4>
      </vt:variant>
    </vt:vector>
  </HeadingPairs>
  <TitlesOfParts>
    <vt:vector size="46" baseType="lpstr">
      <vt:lpstr>Arial</vt:lpstr>
      <vt:lpstr>Bebas Neue</vt:lpstr>
      <vt:lpstr>Calibri</vt:lpstr>
      <vt:lpstr>Cambria</vt:lpstr>
      <vt:lpstr>Constantia</vt:lpstr>
      <vt:lpstr>Gulim</vt:lpstr>
      <vt:lpstr>Times New Roman</vt:lpstr>
      <vt:lpstr>Wingdings 2</vt:lpstr>
      <vt:lpstr>Akış</vt:lpstr>
      <vt:lpstr>Belge</vt:lpstr>
      <vt:lpstr>Slayt</vt:lpstr>
      <vt:lpstr>PowerPoint Sunusu</vt:lpstr>
      <vt:lpstr>PowerPoint Sunusu</vt:lpstr>
      <vt:lpstr>  DEVAM EDEN ÇALIŞMALARIMIZ </vt:lpstr>
      <vt:lpstr>PowerPoint Sunusu</vt:lpstr>
      <vt:lpstr>2022 Yılı İçinde Teknik Destek Platformuna Bakım-Onarım ile İlgili  Toplam 568 Talep Gelmiştir.</vt:lpstr>
      <vt:lpstr>PowerPoint Sunusu</vt:lpstr>
      <vt:lpstr>PowerPoint Sunusu</vt:lpstr>
      <vt:lpstr>PowerPoint Sunusu</vt:lpstr>
      <vt:lpstr>PowerPoint Sunusu</vt:lpstr>
      <vt:lpstr> 3-Fiziki Yapı</vt:lpstr>
      <vt:lpstr>ÜNİVERSİTEMİZE AİT TAŞINMAZLAR</vt:lpstr>
      <vt:lpstr>ÜNİVERSİTEMİZE TAHSİS EDİLEN TAŞINMAZLAR</vt:lpstr>
      <vt:lpstr> YAPI İŞLERİ VE TEKNİK DAİRE BAŞKANLIĞIMIZIN FİZİKİ YAPISI</vt:lpstr>
      <vt:lpstr>Mali Durum</vt:lpstr>
      <vt:lpstr>Birim Kalite Faaliyetleri</vt:lpstr>
      <vt:lpstr>Ekipman</vt:lpstr>
      <vt:lpstr> Başkanlığımızda Bulunan Paket Programlar ve Bilgisayarlar</vt:lpstr>
      <vt:lpstr>Etkinlikler (Sosyal ve Kültürel Faaliyetler</vt:lpstr>
      <vt:lpstr> Diğer Faaliyetler</vt:lpstr>
      <vt:lpstr>PowerPoint Sunusu</vt:lpstr>
      <vt:lpstr>SİİRT ÜNİVERSİTESİ KEZER YERLEŞKESİ MERKEZİ YEMEKHANE VE SKS BİNALARINDA BULUNAN SOĞUTMA GRUBU CİHAZLARININ TAMİRİ VE KÜTÜPHANE BİNASINA AİT SOĞUTMA GRUBUNUN YENİLENMESİ İLE KURTALAN MESLEK YÜKSEK OKULUNDAKİ SU DEPOLARININ YENİLENMESİ YAPIM İŞİ</vt:lpstr>
      <vt:lpstr>SİİRT ÜNİVERSİTESİ KEZER YERLEŞKESİ HİZMET BİNALARI İÇİN KESİNTİSİZ GÜÇ KAYNAĞI(UPS) ALIMI,  MEVCUT UPS 'LER İÇİN AKÜ VE EK PARÇALARI DEĞİŞİMİ İLE İZLEME VE RAPORLAMA SİSTEMİ YAPIM İŞİ</vt:lpstr>
      <vt:lpstr>SİİRT ÜNİVERSİTESİ 2022 YILI MUHTELİF ONARIMLAR YAPIM İŞİ</vt:lpstr>
      <vt:lpstr>VETERİNER FAKÜLTESİ SİİRT KÜÇÜKBAŞ HAYVAN PAYETLEME BİRİMİ KURULUMU  GÜDÜMLÜ PROJESİ KAPSAMINDA 26 KISIMDAN OLUŞAN LABORATUVAR CİHAZ VE EKİPMAN ALIMI</vt:lpstr>
      <vt:lpstr>VETERİNER FAKÜLTESİ SİİRT KÜÇÜKBAŞ HAYVAN PAYETLEME BİRİMİ KURULUMU  GÜDÜMLÜ PROJESİ KAPSAMINDA 26 KISIMDAN OLUŞAN LABORATUVAR CİHAZ VE EKİPMAN ALIMI</vt:lpstr>
      <vt:lpstr>PowerPoint Sunusu</vt:lpstr>
      <vt:lpstr>SPERMA PAYETLEME TESİSİ VE ÇEVRE DÜZENLEMESİ   </vt:lpstr>
      <vt:lpstr>VETERİNER FAKÜLTESİ HAYVAN HASTANESİ VE ÇEVRE DÜZENLEMESİ </vt:lpstr>
      <vt:lpstr>2022 YILI İÇİN YAPIMI ONAYLANAN PROJELER</vt:lpstr>
      <vt:lpstr>TIP FAKÜLTESİ MORFOLOJİ BİNASI YAPIMI</vt:lpstr>
      <vt:lpstr>PowerPoint Sunusu</vt:lpstr>
      <vt:lpstr>PowerPoint Sunusu</vt:lpstr>
      <vt:lpstr>PowerPoint Sunusu</vt:lpstr>
      <vt:lpstr>PowerPoint Sunusu</vt:lpstr>
      <vt:lpstr>PowerPoint Sunusu</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Omer YATGIN</dc:creator>
  <cp:lastModifiedBy>EruhMYO</cp:lastModifiedBy>
  <cp:revision>397</cp:revision>
  <cp:lastPrinted>2023-07-25T08:19:05Z</cp:lastPrinted>
  <dcterms:created xsi:type="dcterms:W3CDTF">2018-02-07T07:43:50Z</dcterms:created>
  <dcterms:modified xsi:type="dcterms:W3CDTF">2023-10-23T11:25:00Z</dcterms:modified>
</cp:coreProperties>
</file>